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281" r:id="rId57"/>
    <p:sldId id="282" r:id="rId58"/>
    <p:sldId id="283" r:id="rId59"/>
    <p:sldId id="284" r:id="rId60"/>
    <p:sldId id="285" r:id="rId61"/>
    <p:sldId id="286" r:id="rId62"/>
    <p:sldId id="287" r:id="rId63"/>
    <p:sldId id="288" r:id="rId64"/>
    <p:sldId id="289" r:id="rId65"/>
    <p:sldId id="290" r:id="rId66"/>
    <p:sldId id="291" r:id="rId67"/>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Inter" charset="1" panose="020B0502030000000004"/>
      <p:regular r:id="rId12"/>
    </p:embeddedFont>
    <p:embeddedFont>
      <p:font typeface="Inter Bold" charset="1" panose="020B0802030000000004"/>
      <p:regular r:id="rId13"/>
    </p:embeddedFont>
    <p:embeddedFont>
      <p:font typeface="Inter Italics" charset="1" panose="020B0502030000000004"/>
      <p:regular r:id="rId14"/>
    </p:embeddedFont>
    <p:embeddedFont>
      <p:font typeface="Inter Bold Italics" charset="1" panose="020B0802030000000004"/>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Open Sauce SemiBold" charset="1" panose="00000700000000000000"/>
      <p:regular r:id="rId20"/>
    </p:embeddedFont>
    <p:embeddedFont>
      <p:font typeface="Open Sauce SemiBold Bold" charset="1" panose="00000A00000000000000"/>
      <p:regular r:id="rId21"/>
    </p:embeddedFont>
    <p:embeddedFont>
      <p:font typeface="Open Sauce SemiBold Italics" charset="1" panose="00000700000000000000"/>
      <p:regular r:id="rId22"/>
    </p:embeddedFont>
    <p:embeddedFont>
      <p:font typeface="Open Sauce SemiBold Bold Italics" charset="1" panose="00000A00000000000000"/>
      <p:regular r:id="rId23"/>
    </p:embeddedFont>
    <p:embeddedFont>
      <p:font typeface="Canva Sans 2" charset="1" panose="020B0503030501040103"/>
      <p:regular r:id="rId24"/>
    </p:embeddedFont>
    <p:embeddedFont>
      <p:font typeface="Canva Sans 2 Bold" charset="1" panose="020B0803030501040103"/>
      <p:regular r:id="rId25"/>
    </p:embeddedFont>
    <p:embeddedFont>
      <p:font typeface="Canva Sans 2 Italics" charset="1" panose="020B0503030501040103"/>
      <p:regular r:id="rId26"/>
    </p:embeddedFont>
    <p:embeddedFont>
      <p:font typeface="Canva Sans 2 Bold Italics" charset="1" panose="020B0803030501040103"/>
      <p:regular r:id="rId27"/>
    </p:embeddedFont>
    <p:embeddedFont>
      <p:font typeface="Canva Sans 1" charset="1" panose="020B0503030501040103"/>
      <p:regular r:id="rId28"/>
    </p:embeddedFont>
    <p:embeddedFont>
      <p:font typeface="Canva Sans 1 Bold" charset="1" panose="020B0803030501040103"/>
      <p:regular r:id="rId29"/>
    </p:embeddedFont>
    <p:embeddedFont>
      <p:font typeface="Canva Sans 1 Italics" charset="1" panose="020B0503030501040103"/>
      <p:regular r:id="rId30"/>
    </p:embeddedFont>
    <p:embeddedFont>
      <p:font typeface="Canva Sans 1 Bold Italics" charset="1" panose="020B08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slides/slide20.xml" Type="http://schemas.openxmlformats.org/officeDocument/2006/relationships/slide"/><Relationship Id="rId52" Target="slides/slide21.xml" Type="http://schemas.openxmlformats.org/officeDocument/2006/relationships/slide"/><Relationship Id="rId53" Target="slides/slide22.xml" Type="http://schemas.openxmlformats.org/officeDocument/2006/relationships/slide"/><Relationship Id="rId54" Target="slides/slide23.xml" Type="http://schemas.openxmlformats.org/officeDocument/2006/relationships/slide"/><Relationship Id="rId55" Target="slides/slide24.xml" Type="http://schemas.openxmlformats.org/officeDocument/2006/relationships/slide"/><Relationship Id="rId56" Target="slides/slide25.xml" Type="http://schemas.openxmlformats.org/officeDocument/2006/relationships/slide"/><Relationship Id="rId57" Target="slides/slide26.xml" Type="http://schemas.openxmlformats.org/officeDocument/2006/relationships/slide"/><Relationship Id="rId58" Target="slides/slide27.xml" Type="http://schemas.openxmlformats.org/officeDocument/2006/relationships/slide"/><Relationship Id="rId59" Target="slides/slide28.xml" Type="http://schemas.openxmlformats.org/officeDocument/2006/relationships/slide"/><Relationship Id="rId6" Target="fonts/font6.fntdata" Type="http://schemas.openxmlformats.org/officeDocument/2006/relationships/font"/><Relationship Id="rId60" Target="slides/slide29.xml" Type="http://schemas.openxmlformats.org/officeDocument/2006/relationships/slide"/><Relationship Id="rId61" Target="slides/slide30.xml" Type="http://schemas.openxmlformats.org/officeDocument/2006/relationships/slide"/><Relationship Id="rId62" Target="slides/slide31.xml" Type="http://schemas.openxmlformats.org/officeDocument/2006/relationships/slide"/><Relationship Id="rId63" Target="slides/slide32.xml" Type="http://schemas.openxmlformats.org/officeDocument/2006/relationships/slide"/><Relationship Id="rId64" Target="slides/slide33.xml" Type="http://schemas.openxmlformats.org/officeDocument/2006/relationships/slide"/><Relationship Id="rId65" Target="slides/slide34.xml" Type="http://schemas.openxmlformats.org/officeDocument/2006/relationships/slide"/><Relationship Id="rId66" Target="slides/slide35.xml" Type="http://schemas.openxmlformats.org/officeDocument/2006/relationships/slide"/><Relationship Id="rId67" Target="slides/slide3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3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1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9050" y="-3925852"/>
            <a:ext cx="18620273" cy="18620273"/>
          </a:xfrm>
          <a:prstGeom prst="rect">
            <a:avLst/>
          </a:prstGeom>
        </p:spPr>
      </p:pic>
      <p:sp>
        <p:nvSpPr>
          <p:cNvPr name="TextBox 3" id="3"/>
          <p:cNvSpPr txBox="true"/>
          <p:nvPr/>
        </p:nvSpPr>
        <p:spPr>
          <a:xfrm rot="0">
            <a:off x="1028700" y="3753901"/>
            <a:ext cx="8281436" cy="2347283"/>
          </a:xfrm>
          <a:prstGeom prst="rect">
            <a:avLst/>
          </a:prstGeom>
        </p:spPr>
        <p:txBody>
          <a:bodyPr anchor="t" rtlCol="false" tIns="0" lIns="0" bIns="0" rIns="0">
            <a:spAutoFit/>
          </a:bodyPr>
          <a:lstStyle/>
          <a:p>
            <a:pPr>
              <a:lnSpc>
                <a:spcPts val="9251"/>
              </a:lnSpc>
            </a:pPr>
            <a:r>
              <a:rPr lang="en-US" sz="7906">
                <a:solidFill>
                  <a:srgbClr val="000000"/>
                </a:solidFill>
                <a:latin typeface="Open Sauce SemiBold Bold"/>
              </a:rPr>
              <a:t>DBMS PROJECT</a:t>
            </a:r>
          </a:p>
          <a:p>
            <a:pPr>
              <a:lnSpc>
                <a:spcPts val="9251"/>
              </a:lnSpc>
            </a:pPr>
            <a:r>
              <a:rPr lang="en-US" sz="7906">
                <a:solidFill>
                  <a:srgbClr val="000000"/>
                </a:solidFill>
                <a:latin typeface="Open Sauce SemiBold Bold"/>
              </a:rPr>
              <a:t>ON PLAYSTORE</a:t>
            </a:r>
          </a:p>
        </p:txBody>
      </p:sp>
      <p:sp>
        <p:nvSpPr>
          <p:cNvPr name="TextBox 4" id="4"/>
          <p:cNvSpPr txBox="true"/>
          <p:nvPr/>
        </p:nvSpPr>
        <p:spPr>
          <a:xfrm rot="0">
            <a:off x="10215782" y="8349405"/>
            <a:ext cx="7043518" cy="1655587"/>
          </a:xfrm>
          <a:prstGeom prst="rect">
            <a:avLst/>
          </a:prstGeom>
        </p:spPr>
        <p:txBody>
          <a:bodyPr anchor="t" rtlCol="false" tIns="0" lIns="0" bIns="0" rIns="0">
            <a:spAutoFit/>
          </a:bodyPr>
          <a:lstStyle/>
          <a:p>
            <a:pPr>
              <a:lnSpc>
                <a:spcPts val="6753"/>
              </a:lnSpc>
            </a:pPr>
            <a:r>
              <a:rPr lang="en-US" sz="4823">
                <a:solidFill>
                  <a:srgbClr val="000000"/>
                </a:solidFill>
                <a:latin typeface="Open Sauce Bold"/>
              </a:rPr>
              <a:t>CH.SAI ASHISH REDDY</a:t>
            </a:r>
          </a:p>
          <a:p>
            <a:pPr>
              <a:lnSpc>
                <a:spcPts val="6587"/>
              </a:lnSpc>
            </a:pPr>
            <a:r>
              <a:rPr lang="en-US" sz="4705">
                <a:solidFill>
                  <a:srgbClr val="000000"/>
                </a:solidFill>
                <a:latin typeface="Open Sauce Bold"/>
              </a:rPr>
              <a:t>M.ABHI SAI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942446"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271385" y="2239696"/>
            <a:ext cx="17745230" cy="3133892"/>
          </a:xfrm>
          <a:prstGeom prst="rect">
            <a:avLst/>
          </a:prstGeom>
        </p:spPr>
        <p:txBody>
          <a:bodyPr anchor="t" rtlCol="false" tIns="0" lIns="0" bIns="0" rIns="0">
            <a:spAutoFit/>
          </a:bodyPr>
          <a:lstStyle/>
          <a:p>
            <a:pPr>
              <a:lnSpc>
                <a:spcPts val="6282"/>
              </a:lnSpc>
              <a:spcBef>
                <a:spcPct val="0"/>
              </a:spcBef>
            </a:pPr>
            <a:r>
              <a:rPr lang="en-US" sz="4487">
                <a:solidFill>
                  <a:srgbClr val="000000"/>
                </a:solidFill>
                <a:latin typeface="Canva Sans 1"/>
              </a:rPr>
              <a:t>TABLE </a:t>
            </a:r>
            <a:r>
              <a:rPr lang="en-US" sz="4487">
                <a:solidFill>
                  <a:srgbClr val="000000"/>
                </a:solidFill>
                <a:latin typeface="Canva Sans 1 Bold"/>
              </a:rPr>
              <a:t>features</a:t>
            </a:r>
            <a:r>
              <a:rPr lang="en-US" sz="4487">
                <a:solidFill>
                  <a:srgbClr val="000000"/>
                </a:solidFill>
                <a:latin typeface="Canva Sans 1"/>
              </a:rPr>
              <a:t> contains multi-valued attributes (languages,available_subscriptions) (so it is not in 1NF) .so make separate tables  </a:t>
            </a:r>
            <a:r>
              <a:rPr lang="en-US" sz="4487">
                <a:solidFill>
                  <a:srgbClr val="000000"/>
                </a:solidFill>
                <a:latin typeface="Canva Sans 1 Bold"/>
              </a:rPr>
              <a:t>Features_languages and features_available_subscriptions</a:t>
            </a:r>
          </a:p>
        </p:txBody>
      </p:sp>
      <p:sp>
        <p:nvSpPr>
          <p:cNvPr name="TextBox 5" id="5"/>
          <p:cNvSpPr txBox="true"/>
          <p:nvPr/>
        </p:nvSpPr>
        <p:spPr>
          <a:xfrm rot="0">
            <a:off x="271385" y="5967381"/>
            <a:ext cx="17745230" cy="2343357"/>
          </a:xfrm>
          <a:prstGeom prst="rect">
            <a:avLst/>
          </a:prstGeom>
        </p:spPr>
        <p:txBody>
          <a:bodyPr anchor="t" rtlCol="false" tIns="0" lIns="0" bIns="0" rIns="0">
            <a:spAutoFit/>
          </a:bodyPr>
          <a:lstStyle/>
          <a:p>
            <a:pPr>
              <a:lnSpc>
                <a:spcPts val="6282"/>
              </a:lnSpc>
              <a:spcBef>
                <a:spcPct val="0"/>
              </a:spcBef>
            </a:pPr>
            <a:r>
              <a:rPr lang="en-US" sz="4487">
                <a:solidFill>
                  <a:srgbClr val="000000"/>
                </a:solidFill>
                <a:latin typeface="Canva Sans 1"/>
              </a:rPr>
              <a:t>TABLE </a:t>
            </a:r>
            <a:r>
              <a:rPr lang="en-US" sz="4487">
                <a:solidFill>
                  <a:srgbClr val="000000"/>
                </a:solidFill>
                <a:latin typeface="Canva Sans 1 Bold"/>
              </a:rPr>
              <a:t>Developer,publisher</a:t>
            </a:r>
            <a:r>
              <a:rPr lang="en-US" sz="4487">
                <a:solidFill>
                  <a:srgbClr val="000000"/>
                </a:solidFill>
                <a:latin typeface="Canva Sans 1"/>
              </a:rPr>
              <a:t> contains multi-valued attributes (email) (so it is not in 1NF) .so make separate table as </a:t>
            </a:r>
            <a:r>
              <a:rPr lang="en-US" sz="4487">
                <a:solidFill>
                  <a:srgbClr val="000000"/>
                </a:solidFill>
                <a:latin typeface="Canva Sans 1 Bold"/>
              </a:rPr>
              <a:t>developer_email,publisher_email.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653656"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271385" y="2557058"/>
            <a:ext cx="14509163" cy="7745412"/>
          </a:xfrm>
          <a:prstGeom prst="rect">
            <a:avLst/>
          </a:prstGeom>
        </p:spPr>
        <p:txBody>
          <a:bodyPr anchor="t" rtlCol="false" tIns="0" lIns="0" bIns="0" rIns="0">
            <a:spAutoFit/>
          </a:bodyPr>
          <a:lstStyle/>
          <a:p>
            <a:pPr>
              <a:lnSpc>
                <a:spcPts val="5136"/>
              </a:lnSpc>
            </a:pPr>
            <a:r>
              <a:rPr lang="en-US" sz="3668">
                <a:solidFill>
                  <a:srgbClr val="000000"/>
                </a:solidFill>
                <a:latin typeface="Canva Sans 1"/>
              </a:rPr>
              <a:t>TABLE </a:t>
            </a:r>
            <a:r>
              <a:rPr lang="en-US" sz="3668">
                <a:solidFill>
                  <a:srgbClr val="000000"/>
                </a:solidFill>
                <a:latin typeface="Canva Sans 1 Bold"/>
              </a:rPr>
              <a:t>Developer </a:t>
            </a:r>
            <a:r>
              <a:rPr lang="en-US" sz="3668">
                <a:solidFill>
                  <a:srgbClr val="000000"/>
                </a:solidFill>
                <a:latin typeface="Canva Sans 1"/>
              </a:rPr>
              <a:t>is not in 3NF   because only </a:t>
            </a:r>
            <a:r>
              <a:rPr lang="en-US" sz="3668">
                <a:solidFill>
                  <a:srgbClr val="000000"/>
                </a:solidFill>
                <a:latin typeface="Canva Sans 1 Bold"/>
              </a:rPr>
              <a:t>developer_id</a:t>
            </a:r>
            <a:r>
              <a:rPr lang="en-US" sz="3668">
                <a:solidFill>
                  <a:srgbClr val="000000"/>
                </a:solidFill>
                <a:latin typeface="Canva Sans 1"/>
              </a:rPr>
              <a:t> is primary key and prime attribute</a:t>
            </a:r>
          </a:p>
          <a:p>
            <a:pPr>
              <a:lnSpc>
                <a:spcPts val="5136"/>
              </a:lnSpc>
            </a:pPr>
          </a:p>
          <a:p>
            <a:pPr marL="792118" indent="-396059" lvl="1">
              <a:lnSpc>
                <a:spcPts val="5136"/>
              </a:lnSpc>
              <a:buFont typeface="Arial"/>
              <a:buChar char="•"/>
            </a:pPr>
            <a:r>
              <a:rPr lang="en-US" sz="3668">
                <a:solidFill>
                  <a:srgbClr val="000000"/>
                </a:solidFill>
                <a:latin typeface="Inter Bold"/>
              </a:rPr>
              <a:t>   </a:t>
            </a:r>
            <a:r>
              <a:rPr lang="en-US" sz="3668">
                <a:solidFill>
                  <a:srgbClr val="000000"/>
                </a:solidFill>
                <a:latin typeface="Inter Bold Italics"/>
              </a:rPr>
              <a:t>CITY -&gt; COUNTRY </a:t>
            </a:r>
            <a:r>
              <a:rPr lang="en-US" sz="3668">
                <a:solidFill>
                  <a:srgbClr val="000000"/>
                </a:solidFill>
                <a:latin typeface="Inter Bold"/>
              </a:rPr>
              <a:t>(</a:t>
            </a:r>
            <a:r>
              <a:rPr lang="en-US" sz="3668">
                <a:solidFill>
                  <a:srgbClr val="000000"/>
                </a:solidFill>
                <a:latin typeface="Inter"/>
              </a:rPr>
              <a:t>city is not canditate key and country is not prime)</a:t>
            </a:r>
          </a:p>
          <a:p>
            <a:pPr marL="792118" indent="-396059" lvl="1">
              <a:lnSpc>
                <a:spcPts val="5136"/>
              </a:lnSpc>
              <a:buFont typeface="Arial"/>
              <a:buChar char="•"/>
            </a:pPr>
            <a:r>
              <a:rPr lang="en-US" sz="3668">
                <a:solidFill>
                  <a:srgbClr val="000000"/>
                </a:solidFill>
                <a:latin typeface="Canva Sans 1"/>
              </a:rPr>
              <a:t>  </a:t>
            </a:r>
            <a:r>
              <a:rPr lang="en-US" sz="3668">
                <a:solidFill>
                  <a:srgbClr val="000000"/>
                </a:solidFill>
                <a:latin typeface="Canva Sans 1 Bold Italics"/>
              </a:rPr>
              <a:t> STATE -&gt; COUNTRY </a:t>
            </a:r>
            <a:r>
              <a:rPr lang="en-US" sz="3668">
                <a:solidFill>
                  <a:srgbClr val="000000"/>
                </a:solidFill>
                <a:latin typeface="Canva Sans 1"/>
              </a:rPr>
              <a:t>(city is not canditate key and country is not prime) </a:t>
            </a:r>
          </a:p>
          <a:p>
            <a:pPr marL="792118" indent="-396059" lvl="1">
              <a:lnSpc>
                <a:spcPts val="5136"/>
              </a:lnSpc>
              <a:buFont typeface="Arial"/>
              <a:buChar char="•"/>
            </a:pPr>
            <a:r>
              <a:rPr lang="en-US" sz="3668">
                <a:solidFill>
                  <a:srgbClr val="000000"/>
                </a:solidFill>
                <a:latin typeface="Canva Sans 1"/>
              </a:rPr>
              <a:t> </a:t>
            </a:r>
            <a:r>
              <a:rPr lang="en-US" sz="3668">
                <a:solidFill>
                  <a:srgbClr val="000000"/>
                </a:solidFill>
                <a:latin typeface="Canva Sans 1 Bold Italics"/>
              </a:rPr>
              <a:t>  CITY -&gt; STATE  </a:t>
            </a:r>
            <a:r>
              <a:rPr lang="en-US" sz="3668">
                <a:solidFill>
                  <a:srgbClr val="000000"/>
                </a:solidFill>
                <a:latin typeface="Canva Sans 1"/>
              </a:rPr>
              <a:t>(city is not canditate key and country is not prime)</a:t>
            </a:r>
          </a:p>
          <a:p>
            <a:pPr>
              <a:lnSpc>
                <a:spcPts val="5136"/>
              </a:lnSpc>
            </a:pPr>
          </a:p>
          <a:p>
            <a:pPr>
              <a:lnSpc>
                <a:spcPts val="5136"/>
              </a:lnSpc>
            </a:pPr>
          </a:p>
          <a:p>
            <a:pPr>
              <a:lnSpc>
                <a:spcPts val="5136"/>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545360"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771699" y="2192069"/>
            <a:ext cx="14340997" cy="11529709"/>
          </a:xfrm>
          <a:prstGeom prst="rect">
            <a:avLst/>
          </a:prstGeom>
        </p:spPr>
        <p:txBody>
          <a:bodyPr anchor="t" rtlCol="false" tIns="0" lIns="0" bIns="0" rIns="0">
            <a:spAutoFit/>
          </a:bodyPr>
          <a:lstStyle/>
          <a:p>
            <a:pPr>
              <a:lnSpc>
                <a:spcPts val="5929"/>
              </a:lnSpc>
            </a:pPr>
            <a:r>
              <a:rPr lang="en-US" sz="3752">
                <a:solidFill>
                  <a:srgbClr val="000000"/>
                </a:solidFill>
                <a:latin typeface="Canva Sans 1"/>
              </a:rPr>
              <a:t>    SO TO MAKE DEVELOPER TO 3NF WE HAVE TO DECOMPOSE THOSE  TO </a:t>
            </a:r>
            <a:r>
              <a:rPr lang="en-US" sz="3752">
                <a:solidFill>
                  <a:srgbClr val="0052CC"/>
                </a:solidFill>
                <a:latin typeface="Canva Sans 1 Bold Italics"/>
              </a:rPr>
              <a:t>DEVELOPER,CITY_TABLE,STATE_TABLE</a:t>
            </a:r>
          </a:p>
          <a:p>
            <a:pPr>
              <a:lnSpc>
                <a:spcPts val="5929"/>
              </a:lnSpc>
            </a:pPr>
            <a:r>
              <a:rPr lang="en-US" sz="3752">
                <a:solidFill>
                  <a:srgbClr val="000000"/>
                </a:solidFill>
                <a:latin typeface="Canva Sans 1 Bold"/>
              </a:rPr>
              <a:t>DEVELOPER :</a:t>
            </a:r>
          </a:p>
          <a:p>
            <a:pPr>
              <a:lnSpc>
                <a:spcPts val="5929"/>
              </a:lnSpc>
            </a:pPr>
            <a:r>
              <a:rPr lang="en-US" sz="3752">
                <a:solidFill>
                  <a:srgbClr val="000000"/>
                </a:solidFill>
                <a:latin typeface="Canva Sans 1"/>
              </a:rPr>
              <a:t>CREATE TABLE DEVELOPER(</a:t>
            </a:r>
          </a:p>
          <a:p>
            <a:pPr>
              <a:lnSpc>
                <a:spcPts val="5929"/>
              </a:lnSpc>
            </a:pPr>
            <a:r>
              <a:rPr lang="en-US" sz="3752">
                <a:solidFill>
                  <a:srgbClr val="000000"/>
                </a:solidFill>
                <a:latin typeface="Canva Sans 1"/>
              </a:rPr>
              <a:t>DEVELOPER_ID INT PRIMARY KEY,</a:t>
            </a:r>
          </a:p>
          <a:p>
            <a:pPr>
              <a:lnSpc>
                <a:spcPts val="5929"/>
              </a:lnSpc>
            </a:pPr>
            <a:r>
              <a:rPr lang="en-US" sz="3752">
                <a:solidFill>
                  <a:srgbClr val="000000"/>
                </a:solidFill>
                <a:latin typeface="Canva Sans 1"/>
              </a:rPr>
              <a:t>DEVELOPER_NAME VARCHAR(20),</a:t>
            </a:r>
          </a:p>
          <a:p>
            <a:pPr>
              <a:lnSpc>
                <a:spcPts val="5929"/>
              </a:lnSpc>
            </a:pPr>
            <a:r>
              <a:rPr lang="en-US" sz="3752">
                <a:solidFill>
                  <a:srgbClr val="000000"/>
                </a:solidFill>
                <a:latin typeface="Canva Sans 1"/>
              </a:rPr>
              <a:t>NO_OF_APPS_DEVELOPED INT,</a:t>
            </a:r>
          </a:p>
          <a:p>
            <a:pPr>
              <a:lnSpc>
                <a:spcPts val="5929"/>
              </a:lnSpc>
            </a:pPr>
            <a:r>
              <a:rPr lang="en-US" sz="3752">
                <a:solidFill>
                  <a:srgbClr val="000000"/>
                </a:solidFill>
                <a:latin typeface="Canva Sans 1"/>
              </a:rPr>
              <a:t>CITY VARCHAR(20),</a:t>
            </a:r>
          </a:p>
          <a:p>
            <a:pPr>
              <a:lnSpc>
                <a:spcPts val="5929"/>
              </a:lnSpc>
            </a:pPr>
            <a:r>
              <a:rPr lang="en-US" sz="3752">
                <a:solidFill>
                  <a:srgbClr val="000000"/>
                </a:solidFill>
                <a:latin typeface="Canva Sans 1"/>
              </a:rPr>
              <a:t>FOREIGN KEY (CITY) REFERENCES CITY_TABLE(CITY)</a:t>
            </a:r>
          </a:p>
          <a:p>
            <a:pPr>
              <a:lnSpc>
                <a:spcPts val="5929"/>
              </a:lnSpc>
            </a:pPr>
            <a:r>
              <a:rPr lang="en-US" sz="3752">
                <a:solidFill>
                  <a:srgbClr val="000000"/>
                </a:solidFill>
                <a:latin typeface="Canva Sans 1"/>
              </a:rPr>
              <a:t>);</a:t>
            </a:r>
          </a:p>
          <a:p>
            <a:pPr>
              <a:lnSpc>
                <a:spcPts val="5254"/>
              </a:lnSpc>
            </a:pPr>
          </a:p>
          <a:p>
            <a:pPr>
              <a:lnSpc>
                <a:spcPts val="5254"/>
              </a:lnSpc>
            </a:pPr>
          </a:p>
          <a:p>
            <a:pPr>
              <a:lnSpc>
                <a:spcPts val="5254"/>
              </a:lnSpc>
            </a:pPr>
          </a:p>
          <a:p>
            <a:pPr>
              <a:lnSpc>
                <a:spcPts val="5254"/>
              </a:lnSpc>
            </a:pPr>
          </a:p>
          <a:p>
            <a:pPr>
              <a:lnSpc>
                <a:spcPts val="5254"/>
              </a:lnSpc>
            </a:pPr>
          </a:p>
          <a:p>
            <a:pPr>
              <a:lnSpc>
                <a:spcPts val="5254"/>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292670"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771699" y="2211119"/>
            <a:ext cx="14340997" cy="12796029"/>
          </a:xfrm>
          <a:prstGeom prst="rect">
            <a:avLst/>
          </a:prstGeom>
        </p:spPr>
        <p:txBody>
          <a:bodyPr anchor="t" rtlCol="false" tIns="0" lIns="0" bIns="0" rIns="0">
            <a:spAutoFit/>
          </a:bodyPr>
          <a:lstStyle/>
          <a:p>
            <a:pPr>
              <a:lnSpc>
                <a:spcPts val="5779"/>
              </a:lnSpc>
            </a:pPr>
            <a:r>
              <a:rPr lang="en-US" sz="3752">
                <a:solidFill>
                  <a:srgbClr val="000000"/>
                </a:solidFill>
                <a:latin typeface="Canva Sans 1 Bold"/>
              </a:rPr>
              <a:t>CITY_TABLE:   </a:t>
            </a:r>
          </a:p>
          <a:p>
            <a:pPr>
              <a:lnSpc>
                <a:spcPts val="5779"/>
              </a:lnSpc>
            </a:pPr>
            <a:r>
              <a:rPr lang="en-US" sz="3752">
                <a:solidFill>
                  <a:srgbClr val="000000"/>
                </a:solidFill>
                <a:latin typeface="Canva Sans 1"/>
              </a:rPr>
              <a:t> CREATE TABLE CITY_TABLE(</a:t>
            </a:r>
          </a:p>
          <a:p>
            <a:pPr>
              <a:lnSpc>
                <a:spcPts val="5779"/>
              </a:lnSpc>
            </a:pPr>
            <a:r>
              <a:rPr lang="en-US" sz="3752">
                <a:solidFill>
                  <a:srgbClr val="000000"/>
                </a:solidFill>
                <a:latin typeface="Canva Sans 1"/>
              </a:rPr>
              <a:t>CITY VARCHAR(20) PRIMARY KEY ,</a:t>
            </a:r>
          </a:p>
          <a:p>
            <a:pPr>
              <a:lnSpc>
                <a:spcPts val="5779"/>
              </a:lnSpc>
            </a:pPr>
            <a:r>
              <a:rPr lang="en-US" sz="3752">
                <a:solidFill>
                  <a:srgbClr val="000000"/>
                </a:solidFill>
                <a:latin typeface="Canva Sans 1"/>
              </a:rPr>
              <a:t>STATE VARCHAR(20) ,</a:t>
            </a:r>
          </a:p>
          <a:p>
            <a:pPr>
              <a:lnSpc>
                <a:spcPts val="5779"/>
              </a:lnSpc>
            </a:pPr>
            <a:r>
              <a:rPr lang="en-US" sz="3752">
                <a:solidFill>
                  <a:srgbClr val="000000"/>
                </a:solidFill>
                <a:latin typeface="Canva Sans 1"/>
              </a:rPr>
              <a:t>FOREIGN KEY (STATE) REFERENCES STATE_TABLE(STATE)</a:t>
            </a:r>
          </a:p>
          <a:p>
            <a:pPr>
              <a:lnSpc>
                <a:spcPts val="5779"/>
              </a:lnSpc>
            </a:pPr>
            <a:r>
              <a:rPr lang="en-US" sz="3752">
                <a:solidFill>
                  <a:srgbClr val="000000"/>
                </a:solidFill>
                <a:latin typeface="Canva Sans 1"/>
              </a:rPr>
              <a:t>);</a:t>
            </a:r>
          </a:p>
          <a:p>
            <a:pPr>
              <a:lnSpc>
                <a:spcPts val="5779"/>
              </a:lnSpc>
            </a:pPr>
            <a:r>
              <a:rPr lang="en-US" sz="3752">
                <a:solidFill>
                  <a:srgbClr val="000000"/>
                </a:solidFill>
                <a:latin typeface="Canva Sans 1 Bold"/>
              </a:rPr>
              <a:t>STATE_TABLE: </a:t>
            </a:r>
          </a:p>
          <a:p>
            <a:pPr>
              <a:lnSpc>
                <a:spcPts val="5779"/>
              </a:lnSpc>
            </a:pPr>
            <a:r>
              <a:rPr lang="en-US" sz="3752">
                <a:solidFill>
                  <a:srgbClr val="000000"/>
                </a:solidFill>
                <a:latin typeface="Canva Sans 1"/>
              </a:rPr>
              <a:t>CREATE TABLE STATE_TABLE(</a:t>
            </a:r>
          </a:p>
          <a:p>
            <a:pPr>
              <a:lnSpc>
                <a:spcPts val="5779"/>
              </a:lnSpc>
            </a:pPr>
            <a:r>
              <a:rPr lang="en-US" sz="3752">
                <a:solidFill>
                  <a:srgbClr val="000000"/>
                </a:solidFill>
                <a:latin typeface="Canva Sans 1"/>
              </a:rPr>
              <a:t>STATE VARCHAR(20) PRIMARY KEY,</a:t>
            </a:r>
          </a:p>
          <a:p>
            <a:pPr>
              <a:lnSpc>
                <a:spcPts val="5779"/>
              </a:lnSpc>
            </a:pPr>
            <a:r>
              <a:rPr lang="en-US" sz="3752">
                <a:solidFill>
                  <a:srgbClr val="000000"/>
                </a:solidFill>
                <a:latin typeface="Canva Sans 1"/>
              </a:rPr>
              <a:t>COUNTRY VARCHAR(20)</a:t>
            </a:r>
          </a:p>
          <a:p>
            <a:pPr>
              <a:lnSpc>
                <a:spcPts val="5779"/>
              </a:lnSpc>
            </a:pPr>
            <a:r>
              <a:rPr lang="en-US" sz="3752">
                <a:solidFill>
                  <a:srgbClr val="000000"/>
                </a:solidFill>
                <a:latin typeface="Canva Sans 1"/>
              </a:rPr>
              <a:t>);</a:t>
            </a:r>
          </a:p>
          <a:p>
            <a:pPr>
              <a:lnSpc>
                <a:spcPts val="5779"/>
              </a:lnSpc>
            </a:pPr>
          </a:p>
          <a:p>
            <a:pPr>
              <a:lnSpc>
                <a:spcPts val="5254"/>
              </a:lnSpc>
            </a:pPr>
          </a:p>
          <a:p>
            <a:pPr>
              <a:lnSpc>
                <a:spcPts val="5254"/>
              </a:lnSpc>
            </a:pPr>
          </a:p>
          <a:p>
            <a:pPr>
              <a:lnSpc>
                <a:spcPts val="5254"/>
              </a:lnSpc>
            </a:pPr>
          </a:p>
          <a:p>
            <a:pPr>
              <a:lnSpc>
                <a:spcPts val="5254"/>
              </a:lnSpc>
            </a:pPr>
          </a:p>
          <a:p>
            <a:pPr>
              <a:lnSpc>
                <a:spcPts val="5254"/>
              </a:lnSpc>
            </a:pPr>
          </a:p>
          <a:p>
            <a:pPr>
              <a:lnSpc>
                <a:spcPts val="5254"/>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271385" y="2557058"/>
            <a:ext cx="14509163" cy="8497867"/>
          </a:xfrm>
          <a:prstGeom prst="rect">
            <a:avLst/>
          </a:prstGeom>
        </p:spPr>
        <p:txBody>
          <a:bodyPr anchor="t" rtlCol="false" tIns="0" lIns="0" bIns="0" rIns="0">
            <a:spAutoFit/>
          </a:bodyPr>
          <a:lstStyle/>
          <a:p>
            <a:pPr>
              <a:lnSpc>
                <a:spcPts val="5136"/>
              </a:lnSpc>
            </a:pPr>
            <a:r>
              <a:rPr lang="en-US" sz="3668">
                <a:solidFill>
                  <a:srgbClr val="000000"/>
                </a:solidFill>
                <a:latin typeface="Canva Sans 1"/>
              </a:rPr>
              <a:t>TABLE </a:t>
            </a:r>
            <a:r>
              <a:rPr lang="en-US" sz="3668">
                <a:solidFill>
                  <a:srgbClr val="000000"/>
                </a:solidFill>
                <a:latin typeface="Canva Sans 1 Bold"/>
              </a:rPr>
              <a:t>PUBLISHER </a:t>
            </a:r>
            <a:r>
              <a:rPr lang="en-US" sz="3668">
                <a:solidFill>
                  <a:srgbClr val="000000"/>
                </a:solidFill>
                <a:latin typeface="Canva Sans 1"/>
              </a:rPr>
              <a:t>is not in 3NF   because only </a:t>
            </a:r>
            <a:r>
              <a:rPr lang="en-US" sz="3668">
                <a:solidFill>
                  <a:srgbClr val="000000"/>
                </a:solidFill>
                <a:latin typeface="Canva Sans 1 Bold"/>
              </a:rPr>
              <a:t>PUBLISHER_ID</a:t>
            </a:r>
            <a:r>
              <a:rPr lang="en-US" sz="3668">
                <a:solidFill>
                  <a:srgbClr val="000000"/>
                </a:solidFill>
                <a:latin typeface="Canva Sans 1"/>
              </a:rPr>
              <a:t> is primary key and prime attribute</a:t>
            </a:r>
          </a:p>
          <a:p>
            <a:pPr>
              <a:lnSpc>
                <a:spcPts val="5136"/>
              </a:lnSpc>
            </a:pPr>
          </a:p>
          <a:p>
            <a:pPr marL="792118" indent="-396059" lvl="1">
              <a:lnSpc>
                <a:spcPts val="5136"/>
              </a:lnSpc>
              <a:buFont typeface="Arial"/>
              <a:buChar char="•"/>
            </a:pPr>
            <a:r>
              <a:rPr lang="en-US" sz="3668">
                <a:solidFill>
                  <a:srgbClr val="000000"/>
                </a:solidFill>
                <a:latin typeface="Canva Sans 1"/>
              </a:rPr>
              <a:t>   CITY -&gt; COUNTRY (city is not canditate key and country is not prime)</a:t>
            </a:r>
          </a:p>
          <a:p>
            <a:pPr marL="792118" indent="-396059" lvl="1">
              <a:lnSpc>
                <a:spcPts val="5136"/>
              </a:lnSpc>
              <a:buFont typeface="Arial"/>
              <a:buChar char="•"/>
            </a:pPr>
            <a:r>
              <a:rPr lang="en-US" sz="3668">
                <a:solidFill>
                  <a:srgbClr val="000000"/>
                </a:solidFill>
                <a:latin typeface="Canva Sans 1"/>
              </a:rPr>
              <a:t>   STATE -&gt; COUNTRY (city is not canditate key and country is not prime) </a:t>
            </a:r>
          </a:p>
          <a:p>
            <a:pPr marL="792118" indent="-396059" lvl="1">
              <a:lnSpc>
                <a:spcPts val="5136"/>
              </a:lnSpc>
              <a:buFont typeface="Arial"/>
              <a:buChar char="•"/>
            </a:pPr>
            <a:r>
              <a:rPr lang="en-US" sz="3668">
                <a:solidFill>
                  <a:srgbClr val="000000"/>
                </a:solidFill>
                <a:latin typeface="Canva Sans 1"/>
              </a:rPr>
              <a:t>   CITY -&gt; STATE  (city is not canditate key and country is not prime)</a:t>
            </a:r>
          </a:p>
          <a:p>
            <a:pPr>
              <a:lnSpc>
                <a:spcPts val="5976"/>
              </a:lnSpc>
            </a:pPr>
            <a:r>
              <a:rPr lang="en-US" sz="4268">
                <a:solidFill>
                  <a:srgbClr val="000000"/>
                </a:solidFill>
                <a:latin typeface="Canva Sans 1 Bold"/>
              </a:rPr>
              <a:t>WE CAN MAKE IT 3NF AS BEFORE</a:t>
            </a:r>
          </a:p>
          <a:p>
            <a:pPr>
              <a:lnSpc>
                <a:spcPts val="5136"/>
              </a:lnSpc>
            </a:pPr>
          </a:p>
          <a:p>
            <a:pPr>
              <a:lnSpc>
                <a:spcPts val="5136"/>
              </a:lnSpc>
            </a:pPr>
          </a:p>
          <a:p>
            <a:pPr>
              <a:lnSpc>
                <a:spcPts val="5136"/>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71629" y="3746865"/>
            <a:ext cx="14438501" cy="1873320"/>
          </a:xfrm>
          <a:prstGeom prst="rect">
            <a:avLst/>
          </a:prstGeom>
        </p:spPr>
        <p:txBody>
          <a:bodyPr anchor="t" rtlCol="false" tIns="0" lIns="0" bIns="0" rIns="0">
            <a:spAutoFit/>
          </a:bodyPr>
          <a:lstStyle/>
          <a:p>
            <a:pPr>
              <a:lnSpc>
                <a:spcPts val="7338"/>
              </a:lnSpc>
            </a:pPr>
            <a:r>
              <a:rPr lang="en-US" sz="6272">
                <a:solidFill>
                  <a:srgbClr val="000000"/>
                </a:solidFill>
                <a:latin typeface="Open Sauce SemiBold"/>
              </a:rPr>
              <a:t>RELATIONAL SCHEMA </a:t>
            </a:r>
          </a:p>
          <a:p>
            <a:pPr>
              <a:lnSpc>
                <a:spcPts val="7338"/>
              </a:lnSpc>
            </a:pPr>
            <a:r>
              <a:rPr lang="en-US" sz="6272">
                <a:solidFill>
                  <a:srgbClr val="000000"/>
                </a:solidFill>
                <a:latin typeface="Open Sauce SemiBold"/>
              </a:rPr>
              <a:t>AFTER NORMALISATION</a:t>
            </a:r>
          </a:p>
        </p:txBody>
      </p:sp>
      <p:grpSp>
        <p:nvGrpSpPr>
          <p:cNvPr name="Group 3" id="3"/>
          <p:cNvGrpSpPr/>
          <p:nvPr/>
        </p:nvGrpSpPr>
        <p:grpSpPr>
          <a:xfrm rot="0">
            <a:off x="5931061" y="-1482237"/>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0" y="1425168"/>
            <a:ext cx="18288000" cy="7667519"/>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3390123">
            <a:off x="10374669" y="3227220"/>
            <a:ext cx="537905" cy="11094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7857531">
            <a:off x="8663066" y="3023849"/>
            <a:ext cx="472068" cy="97364"/>
          </a:xfrm>
          <a:prstGeom prst="rect">
            <a:avLst/>
          </a:prstGeom>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48210" y="3291005"/>
            <a:ext cx="7156227" cy="231420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48210" y="6945375"/>
            <a:ext cx="8095790" cy="2107409"/>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844558" y="3551372"/>
            <a:ext cx="7796967" cy="205383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834593" y="6890644"/>
            <a:ext cx="7424707" cy="2162140"/>
          </a:xfrm>
          <a:prstGeom prst="rect">
            <a:avLst/>
          </a:prstGeom>
        </p:spPr>
      </p:pic>
      <p:sp>
        <p:nvSpPr>
          <p:cNvPr name="TextBox 6" id="6"/>
          <p:cNvSpPr txBox="true"/>
          <p:nvPr/>
        </p:nvSpPr>
        <p:spPr>
          <a:xfrm rot="0">
            <a:off x="1028700" y="286072"/>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7" id="7"/>
          <p:cNvSpPr txBox="true"/>
          <p:nvPr/>
        </p:nvSpPr>
        <p:spPr>
          <a:xfrm rot="0">
            <a:off x="1048210" y="2202570"/>
            <a:ext cx="3996690"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Application :</a:t>
            </a:r>
          </a:p>
        </p:txBody>
      </p:sp>
      <p:sp>
        <p:nvSpPr>
          <p:cNvPr name="TextBox 8" id="8"/>
          <p:cNvSpPr txBox="true"/>
          <p:nvPr/>
        </p:nvSpPr>
        <p:spPr>
          <a:xfrm rot="0">
            <a:off x="10318399" y="5905880"/>
            <a:ext cx="6242221"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Features_languages</a:t>
            </a:r>
          </a:p>
        </p:txBody>
      </p:sp>
      <p:sp>
        <p:nvSpPr>
          <p:cNvPr name="TextBox 9" id="9"/>
          <p:cNvSpPr txBox="true"/>
          <p:nvPr/>
        </p:nvSpPr>
        <p:spPr>
          <a:xfrm rot="0">
            <a:off x="1028700" y="5784148"/>
            <a:ext cx="3076437"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Category:</a:t>
            </a:r>
          </a:p>
        </p:txBody>
      </p:sp>
      <p:sp>
        <p:nvSpPr>
          <p:cNvPr name="TextBox 10" id="10"/>
          <p:cNvSpPr txBox="true"/>
          <p:nvPr/>
        </p:nvSpPr>
        <p:spPr>
          <a:xfrm rot="0">
            <a:off x="9834593" y="1740470"/>
            <a:ext cx="6355970" cy="1810902"/>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 Features_available_</a:t>
            </a:r>
          </a:p>
          <a:p>
            <a:pPr algn="ctr">
              <a:lnSpc>
                <a:spcPts val="7279"/>
              </a:lnSpc>
            </a:pPr>
            <a:r>
              <a:rPr lang="en-US" sz="5199">
                <a:solidFill>
                  <a:srgbClr val="000000"/>
                </a:solidFill>
                <a:latin typeface="Canva Sans 1"/>
              </a:rPr>
              <a:t>subscription: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3238681"/>
            <a:ext cx="7239692" cy="281014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7906367"/>
            <a:ext cx="6100598" cy="135193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0265496" y="3738428"/>
            <a:ext cx="6993804" cy="181064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085624" y="7643747"/>
            <a:ext cx="8173676" cy="1614553"/>
          </a:xfrm>
          <a:prstGeom prst="rect">
            <a:avLst/>
          </a:prstGeom>
        </p:spPr>
      </p:pic>
      <p:sp>
        <p:nvSpPr>
          <p:cNvPr name="TextBox 6" id="6"/>
          <p:cNvSpPr txBox="true"/>
          <p:nvPr/>
        </p:nvSpPr>
        <p:spPr>
          <a:xfrm rot="0">
            <a:off x="1028700" y="495300"/>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7" id="7"/>
          <p:cNvSpPr txBox="true"/>
          <p:nvPr/>
        </p:nvSpPr>
        <p:spPr>
          <a:xfrm rot="0">
            <a:off x="964777" y="2351645"/>
            <a:ext cx="3114222"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 Features:</a:t>
            </a:r>
          </a:p>
        </p:txBody>
      </p:sp>
      <p:sp>
        <p:nvSpPr>
          <p:cNvPr name="TextBox 8" id="8"/>
          <p:cNvSpPr txBox="true"/>
          <p:nvPr/>
        </p:nvSpPr>
        <p:spPr>
          <a:xfrm rot="0">
            <a:off x="1028700" y="7019331"/>
            <a:ext cx="3378226"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City_table:</a:t>
            </a:r>
          </a:p>
        </p:txBody>
      </p:sp>
      <p:sp>
        <p:nvSpPr>
          <p:cNvPr name="TextBox 9" id="9"/>
          <p:cNvSpPr txBox="true"/>
          <p:nvPr/>
        </p:nvSpPr>
        <p:spPr>
          <a:xfrm rot="0">
            <a:off x="10263830" y="2718042"/>
            <a:ext cx="3498568"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Developer</a:t>
            </a:r>
            <a:r>
              <a:rPr lang="en-US" sz="5199">
                <a:solidFill>
                  <a:srgbClr val="000000"/>
                </a:solidFill>
                <a:latin typeface="Canva Sans 1 Bold"/>
              </a:rPr>
              <a:t>:</a:t>
            </a:r>
          </a:p>
        </p:txBody>
      </p:sp>
      <p:sp>
        <p:nvSpPr>
          <p:cNvPr name="TextBox 10" id="10"/>
          <p:cNvSpPr txBox="true"/>
          <p:nvPr/>
        </p:nvSpPr>
        <p:spPr>
          <a:xfrm rot="0">
            <a:off x="9261878" y="6623438"/>
            <a:ext cx="5505804"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Developer_email</a:t>
            </a:r>
            <a:r>
              <a:rPr lang="en-US" sz="5199">
                <a:solidFill>
                  <a:srgbClr val="000000"/>
                </a:solidFill>
                <a:latin typeface="Canva Sans 1 Bold"/>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08777" y="3203095"/>
            <a:ext cx="7952024" cy="120818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927326" y="3203095"/>
            <a:ext cx="8035741" cy="1559763"/>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927326" y="7668001"/>
            <a:ext cx="7355132" cy="159029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28700" y="5983705"/>
            <a:ext cx="8115300" cy="3274595"/>
          </a:xfrm>
          <a:prstGeom prst="rect">
            <a:avLst/>
          </a:prstGeom>
        </p:spPr>
      </p:pic>
      <p:sp>
        <p:nvSpPr>
          <p:cNvPr name="TextBox 6" id="6"/>
          <p:cNvSpPr txBox="true"/>
          <p:nvPr/>
        </p:nvSpPr>
        <p:spPr>
          <a:xfrm rot="0">
            <a:off x="9927326" y="2316059"/>
            <a:ext cx="6155138"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PUBLISHER_EMAIL</a:t>
            </a:r>
            <a:r>
              <a:rPr lang="en-US" sz="5199">
                <a:solidFill>
                  <a:srgbClr val="000000"/>
                </a:solidFill>
                <a:latin typeface="Canva Sans 1 Bold"/>
              </a:rPr>
              <a:t>:</a:t>
            </a:r>
          </a:p>
        </p:txBody>
      </p:sp>
      <p:sp>
        <p:nvSpPr>
          <p:cNvPr name="TextBox 7" id="7"/>
          <p:cNvSpPr txBox="true"/>
          <p:nvPr/>
        </p:nvSpPr>
        <p:spPr>
          <a:xfrm rot="0">
            <a:off x="1181100" y="647700"/>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8" id="8"/>
          <p:cNvSpPr txBox="true"/>
          <p:nvPr/>
        </p:nvSpPr>
        <p:spPr>
          <a:xfrm rot="0">
            <a:off x="1028700" y="5048250"/>
            <a:ext cx="2490276"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BOOKS</a:t>
            </a:r>
            <a:r>
              <a:rPr lang="en-US" sz="5199">
                <a:solidFill>
                  <a:srgbClr val="000000"/>
                </a:solidFill>
                <a:latin typeface="Canva Sans 1 Bold"/>
              </a:rPr>
              <a:t>:</a:t>
            </a:r>
          </a:p>
        </p:txBody>
      </p:sp>
      <p:sp>
        <p:nvSpPr>
          <p:cNvPr name="TextBox 9" id="9"/>
          <p:cNvSpPr txBox="true"/>
          <p:nvPr/>
        </p:nvSpPr>
        <p:spPr>
          <a:xfrm rot="0">
            <a:off x="9927326" y="6456706"/>
            <a:ext cx="2399650"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GENRE:</a:t>
            </a:r>
          </a:p>
        </p:txBody>
      </p:sp>
      <p:sp>
        <p:nvSpPr>
          <p:cNvPr name="TextBox 10" id="10"/>
          <p:cNvSpPr txBox="true"/>
          <p:nvPr/>
        </p:nvSpPr>
        <p:spPr>
          <a:xfrm rot="0">
            <a:off x="1008777" y="2316059"/>
            <a:ext cx="3948349"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State_table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140856" y="2457120"/>
            <a:ext cx="12713117" cy="6801180"/>
          </a:xfrm>
          <a:prstGeom prst="rect">
            <a:avLst/>
          </a:prstGeom>
        </p:spPr>
        <p:txBody>
          <a:bodyPr anchor="t" rtlCol="false" tIns="0" lIns="0" bIns="0" rIns="0">
            <a:spAutoFit/>
          </a:bodyPr>
          <a:lstStyle/>
          <a:p>
            <a:pPr>
              <a:lnSpc>
                <a:spcPts val="8279"/>
              </a:lnSpc>
            </a:pPr>
          </a:p>
          <a:p>
            <a:pPr>
              <a:lnSpc>
                <a:spcPts val="4904"/>
              </a:lnSpc>
            </a:pPr>
            <a:r>
              <a:rPr lang="en-US" sz="3632">
                <a:solidFill>
                  <a:srgbClr val="000000"/>
                </a:solidFill>
                <a:latin typeface="Open Sauce"/>
              </a:rPr>
              <a:t>The project is about managing database in Play Store. It covers collecting data on categories of applications and collecting ratings, size, reviews, number of downloads, description, price, offers of respective apps and userId, password, search history, updates, purchases, wishlist, etc for respective users. It also covers collecting data on books and audiobooks, details of the application creators, etc.</a:t>
            </a:r>
          </a:p>
          <a:p>
            <a:pPr>
              <a:lnSpc>
                <a:spcPts val="6524"/>
              </a:lnSpc>
            </a:pP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4" id="4"/>
          <p:cNvSpPr txBox="true"/>
          <p:nvPr/>
        </p:nvSpPr>
        <p:spPr>
          <a:xfrm rot="0">
            <a:off x="374782" y="49056"/>
            <a:ext cx="15119921" cy="1633345"/>
          </a:xfrm>
          <a:prstGeom prst="rect">
            <a:avLst/>
          </a:prstGeom>
        </p:spPr>
        <p:txBody>
          <a:bodyPr anchor="t" rtlCol="false" tIns="0" lIns="0" bIns="0" rIns="0">
            <a:spAutoFit/>
          </a:bodyPr>
          <a:lstStyle/>
          <a:p>
            <a:pPr algn="ctr">
              <a:lnSpc>
                <a:spcPts val="13495"/>
              </a:lnSpc>
            </a:pPr>
            <a:r>
              <a:rPr lang="en-US" sz="9639">
                <a:solidFill>
                  <a:srgbClr val="000000"/>
                </a:solidFill>
                <a:latin typeface="Canva Sans 1 Bold"/>
              </a:rPr>
              <a:t>PROBLEM STATEMENT</a:t>
            </a:r>
          </a:p>
        </p:txBody>
      </p:sp>
      <p:pic>
        <p:nvPicPr>
          <p:cNvPr name="Picture 5" id="5"/>
          <p:cNvPicPr>
            <a:picLocks noChangeAspect="true"/>
          </p:cNvPicPr>
          <p:nvPr/>
        </p:nvPicPr>
        <p:blipFill>
          <a:blip r:embed="rId4">
            <a:alphaModFix amt="18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659451" y="703541"/>
            <a:ext cx="9675927" cy="10394062"/>
          </a:xfrm>
          <a:prstGeom prst="rect">
            <a:avLst/>
          </a:prstGeom>
        </p:spPr>
      </p:pic>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952665" y="3019627"/>
            <a:ext cx="7306635" cy="216138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33500" y="3153719"/>
            <a:ext cx="7952024" cy="2027295"/>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77379" y="6623555"/>
            <a:ext cx="7908146" cy="2419489"/>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952665" y="6464370"/>
            <a:ext cx="3491173" cy="2909311"/>
          </a:xfrm>
          <a:prstGeom prst="rect">
            <a:avLst/>
          </a:prstGeom>
        </p:spPr>
      </p:pic>
      <p:sp>
        <p:nvSpPr>
          <p:cNvPr name="TextBox 6" id="6"/>
          <p:cNvSpPr txBox="true"/>
          <p:nvPr/>
        </p:nvSpPr>
        <p:spPr>
          <a:xfrm rot="0">
            <a:off x="1333500" y="800100"/>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7" id="7"/>
          <p:cNvSpPr txBox="true"/>
          <p:nvPr/>
        </p:nvSpPr>
        <p:spPr>
          <a:xfrm rot="0">
            <a:off x="1333500" y="2156957"/>
            <a:ext cx="3194122"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Publisher:</a:t>
            </a:r>
          </a:p>
        </p:txBody>
      </p:sp>
      <p:sp>
        <p:nvSpPr>
          <p:cNvPr name="TextBox 8" id="8"/>
          <p:cNvSpPr txBox="true"/>
          <p:nvPr/>
        </p:nvSpPr>
        <p:spPr>
          <a:xfrm rot="0">
            <a:off x="10121911" y="5491609"/>
            <a:ext cx="2855630"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Updates:</a:t>
            </a:r>
          </a:p>
        </p:txBody>
      </p:sp>
      <p:sp>
        <p:nvSpPr>
          <p:cNvPr name="TextBox 9" id="9"/>
          <p:cNvSpPr txBox="true"/>
          <p:nvPr/>
        </p:nvSpPr>
        <p:spPr>
          <a:xfrm rot="0">
            <a:off x="1377379" y="5736519"/>
            <a:ext cx="3562330"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User_table:</a:t>
            </a:r>
          </a:p>
        </p:txBody>
      </p:sp>
      <p:sp>
        <p:nvSpPr>
          <p:cNvPr name="TextBox 10" id="10"/>
          <p:cNvSpPr txBox="true"/>
          <p:nvPr/>
        </p:nvSpPr>
        <p:spPr>
          <a:xfrm rot="0">
            <a:off x="9952665" y="2047231"/>
            <a:ext cx="3657777"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downloads: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8586059" y="6231103"/>
            <a:ext cx="5550388" cy="243675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252005" y="4554277"/>
            <a:ext cx="5248247" cy="335365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7843109" y="2690774"/>
            <a:ext cx="9509052" cy="1491064"/>
          </a:xfrm>
          <a:prstGeom prst="rect">
            <a:avLst/>
          </a:prstGeom>
        </p:spPr>
      </p:pic>
      <p:sp>
        <p:nvSpPr>
          <p:cNvPr name="TextBox 5" id="5"/>
          <p:cNvSpPr txBox="true"/>
          <p:nvPr/>
        </p:nvSpPr>
        <p:spPr>
          <a:xfrm rot="0">
            <a:off x="1252005" y="885825"/>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6" id="6"/>
          <p:cNvSpPr txBox="true"/>
          <p:nvPr/>
        </p:nvSpPr>
        <p:spPr>
          <a:xfrm rot="0">
            <a:off x="1252005" y="2945163"/>
            <a:ext cx="4917281"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Rating_reviews:</a:t>
            </a:r>
          </a:p>
        </p:txBody>
      </p:sp>
      <p:sp>
        <p:nvSpPr>
          <p:cNvPr name="TextBox 7" id="7"/>
          <p:cNvSpPr txBox="true"/>
          <p:nvPr/>
        </p:nvSpPr>
        <p:spPr>
          <a:xfrm rot="0">
            <a:off x="9563115" y="1803738"/>
            <a:ext cx="3034519"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wish_list::</a:t>
            </a:r>
          </a:p>
        </p:txBody>
      </p:sp>
      <p:sp>
        <p:nvSpPr>
          <p:cNvPr name="TextBox 8" id="8"/>
          <p:cNvSpPr txBox="true"/>
          <p:nvPr/>
        </p:nvSpPr>
        <p:spPr>
          <a:xfrm rot="0">
            <a:off x="8586059" y="5344067"/>
            <a:ext cx="4115725"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a:rPr>
              <a:t>user_update: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366D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4888224"/>
            <a:ext cx="7826159" cy="26554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4492632"/>
            <a:ext cx="9134737" cy="3446645"/>
          </a:xfrm>
          <a:prstGeom prst="rect">
            <a:avLst/>
          </a:prstGeom>
        </p:spPr>
      </p:pic>
      <p:sp>
        <p:nvSpPr>
          <p:cNvPr name="TextBox 4" id="4"/>
          <p:cNvSpPr txBox="true"/>
          <p:nvPr/>
        </p:nvSpPr>
        <p:spPr>
          <a:xfrm rot="0">
            <a:off x="1404405" y="1038225"/>
            <a:ext cx="3803690" cy="1342381"/>
          </a:xfrm>
          <a:prstGeom prst="rect">
            <a:avLst/>
          </a:prstGeom>
        </p:spPr>
        <p:txBody>
          <a:bodyPr anchor="t" rtlCol="false" tIns="0" lIns="0" bIns="0" rIns="0">
            <a:spAutoFit/>
          </a:bodyPr>
          <a:lstStyle/>
          <a:p>
            <a:pPr algn="ctr">
              <a:lnSpc>
                <a:spcPts val="11060"/>
              </a:lnSpc>
            </a:pPr>
            <a:r>
              <a:rPr lang="en-US" sz="7900" u="sng">
                <a:solidFill>
                  <a:srgbClr val="000000"/>
                </a:solidFill>
                <a:latin typeface="Canva Sans 1 Bold"/>
              </a:rPr>
              <a:t>TABLES</a:t>
            </a:r>
          </a:p>
        </p:txBody>
      </p:sp>
      <p:sp>
        <p:nvSpPr>
          <p:cNvPr name="TextBox 5" id="5"/>
          <p:cNvSpPr txBox="true"/>
          <p:nvPr/>
        </p:nvSpPr>
        <p:spPr>
          <a:xfrm rot="0">
            <a:off x="9144000" y="2945476"/>
            <a:ext cx="3962518" cy="88703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1"/>
              </a:rPr>
              <a:t>PURCHASES</a:t>
            </a:r>
          </a:p>
        </p:txBody>
      </p:sp>
      <p:sp>
        <p:nvSpPr>
          <p:cNvPr name="TextBox 6" id="6"/>
          <p:cNvSpPr txBox="true"/>
          <p:nvPr/>
        </p:nvSpPr>
        <p:spPr>
          <a:xfrm rot="0">
            <a:off x="1028700" y="3605596"/>
            <a:ext cx="5567303" cy="88703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1"/>
              </a:rPr>
              <a:t>USER_PURCHASE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3753901"/>
            <a:ext cx="7801535" cy="1407539"/>
          </a:xfrm>
          <a:prstGeom prst="rect">
            <a:avLst/>
          </a:prstGeom>
        </p:spPr>
        <p:txBody>
          <a:bodyPr anchor="t" rtlCol="false" tIns="0" lIns="0" bIns="0" rIns="0">
            <a:spAutoFit/>
          </a:bodyPr>
          <a:lstStyle/>
          <a:p>
            <a:pPr>
              <a:lnSpc>
                <a:spcPts val="11054"/>
              </a:lnSpc>
            </a:pPr>
            <a:r>
              <a:rPr lang="en-US" sz="9448">
                <a:solidFill>
                  <a:srgbClr val="000000"/>
                </a:solidFill>
                <a:latin typeface="Open Sauce SemiBold"/>
              </a:rPr>
              <a:t>DATA </a:t>
            </a:r>
          </a:p>
        </p:txBody>
      </p:sp>
      <p:grpSp>
        <p:nvGrpSpPr>
          <p:cNvPr name="Group 3" id="3"/>
          <p:cNvGrpSpPr/>
          <p:nvPr/>
        </p:nvGrpSpPr>
        <p:grpSpPr>
          <a:xfrm rot="0">
            <a:off x="5931061" y="-1482237"/>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92492"/>
            <a:ext cx="781565" cy="80498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459525" y="2041333"/>
            <a:ext cx="7405624" cy="7984189"/>
          </a:xfrm>
          <a:prstGeom prst="rect">
            <a:avLst/>
          </a:prstGeom>
        </p:spPr>
      </p:pic>
      <p:sp>
        <p:nvSpPr>
          <p:cNvPr name="TextBox 4" id="4"/>
          <p:cNvSpPr txBox="true"/>
          <p:nvPr/>
        </p:nvSpPr>
        <p:spPr>
          <a:xfrm rot="0">
            <a:off x="2057775" y="962025"/>
            <a:ext cx="7898972" cy="735450"/>
          </a:xfrm>
          <a:prstGeom prst="rect">
            <a:avLst/>
          </a:prstGeom>
        </p:spPr>
        <p:txBody>
          <a:bodyPr anchor="t" rtlCol="false" tIns="0" lIns="0" bIns="0" rIns="0">
            <a:spAutoFit/>
          </a:bodyPr>
          <a:lstStyle/>
          <a:p>
            <a:pPr>
              <a:lnSpc>
                <a:spcPts val="5930"/>
              </a:lnSpc>
            </a:pPr>
            <a:r>
              <a:rPr lang="en-US" sz="4392" spc="527">
                <a:solidFill>
                  <a:srgbClr val="2E2E2E"/>
                </a:solidFill>
                <a:latin typeface="Montserrat Classic"/>
              </a:rPr>
              <a:t>TABLE </a:t>
            </a:r>
            <a:r>
              <a:rPr lang="en-US" sz="4392" spc="527">
                <a:solidFill>
                  <a:srgbClr val="2E2E2E"/>
                </a:solidFill>
                <a:latin typeface="Montserrat Classic Bold"/>
              </a:rPr>
              <a:t>APPLICATION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92492"/>
            <a:ext cx="781565" cy="80498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057775" y="2513905"/>
            <a:ext cx="14588362" cy="6040493"/>
          </a:xfrm>
          <a:prstGeom prst="rect">
            <a:avLst/>
          </a:prstGeom>
        </p:spPr>
      </p:pic>
      <p:sp>
        <p:nvSpPr>
          <p:cNvPr name="TextBox 4" id="4"/>
          <p:cNvSpPr txBox="true"/>
          <p:nvPr/>
        </p:nvSpPr>
        <p:spPr>
          <a:xfrm rot="0">
            <a:off x="2057775" y="962025"/>
            <a:ext cx="7898972" cy="735450"/>
          </a:xfrm>
          <a:prstGeom prst="rect">
            <a:avLst/>
          </a:prstGeom>
        </p:spPr>
        <p:txBody>
          <a:bodyPr anchor="t" rtlCol="false" tIns="0" lIns="0" bIns="0" rIns="0">
            <a:spAutoFit/>
          </a:bodyPr>
          <a:lstStyle/>
          <a:p>
            <a:pPr>
              <a:lnSpc>
                <a:spcPts val="5930"/>
              </a:lnSpc>
            </a:pPr>
            <a:r>
              <a:rPr lang="en-US" sz="4392" spc="527">
                <a:solidFill>
                  <a:srgbClr val="2E2E2E"/>
                </a:solidFill>
                <a:latin typeface="Montserrat Classic"/>
              </a:rPr>
              <a:t>TABLE </a:t>
            </a:r>
            <a:r>
              <a:rPr lang="en-US" sz="4392" spc="527">
                <a:solidFill>
                  <a:srgbClr val="2E2E2E"/>
                </a:solidFill>
                <a:latin typeface="Montserrat Classic Bold"/>
              </a:rPr>
              <a:t>USER_TABLE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92492"/>
            <a:ext cx="781565" cy="80498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60212" y="3704396"/>
            <a:ext cx="17425059" cy="2994932"/>
          </a:xfrm>
          <a:prstGeom prst="rect">
            <a:avLst/>
          </a:prstGeom>
        </p:spPr>
      </p:pic>
      <p:sp>
        <p:nvSpPr>
          <p:cNvPr name="TextBox 4" id="4"/>
          <p:cNvSpPr txBox="true"/>
          <p:nvPr/>
        </p:nvSpPr>
        <p:spPr>
          <a:xfrm rot="0">
            <a:off x="2057775" y="962025"/>
            <a:ext cx="7898972" cy="735450"/>
          </a:xfrm>
          <a:prstGeom prst="rect">
            <a:avLst/>
          </a:prstGeom>
        </p:spPr>
        <p:txBody>
          <a:bodyPr anchor="t" rtlCol="false" tIns="0" lIns="0" bIns="0" rIns="0">
            <a:spAutoFit/>
          </a:bodyPr>
          <a:lstStyle/>
          <a:p>
            <a:pPr>
              <a:lnSpc>
                <a:spcPts val="5930"/>
              </a:lnSpc>
            </a:pPr>
            <a:r>
              <a:rPr lang="en-US" sz="4392" spc="527">
                <a:solidFill>
                  <a:srgbClr val="2E2E2E"/>
                </a:solidFill>
                <a:latin typeface="Montserrat Classic"/>
              </a:rPr>
              <a:t>TABLE UPDATES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92492"/>
            <a:ext cx="781565" cy="80498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3388012"/>
            <a:ext cx="16230600" cy="5547568"/>
          </a:xfrm>
          <a:prstGeom prst="rect">
            <a:avLst/>
          </a:prstGeom>
        </p:spPr>
      </p:pic>
      <p:sp>
        <p:nvSpPr>
          <p:cNvPr name="TextBox 4" id="4"/>
          <p:cNvSpPr txBox="true"/>
          <p:nvPr/>
        </p:nvSpPr>
        <p:spPr>
          <a:xfrm rot="0">
            <a:off x="2057775" y="962025"/>
            <a:ext cx="7898972" cy="735450"/>
          </a:xfrm>
          <a:prstGeom prst="rect">
            <a:avLst/>
          </a:prstGeom>
        </p:spPr>
        <p:txBody>
          <a:bodyPr anchor="t" rtlCol="false" tIns="0" lIns="0" bIns="0" rIns="0">
            <a:spAutoFit/>
          </a:bodyPr>
          <a:lstStyle/>
          <a:p>
            <a:pPr>
              <a:lnSpc>
                <a:spcPts val="5930"/>
              </a:lnSpc>
            </a:pPr>
            <a:r>
              <a:rPr lang="en-US" sz="4392" spc="527">
                <a:solidFill>
                  <a:srgbClr val="2E2E2E"/>
                </a:solidFill>
                <a:latin typeface="Montserrat Classic"/>
              </a:rPr>
              <a:t>TABLE </a:t>
            </a:r>
            <a:r>
              <a:rPr lang="en-US" sz="4392" spc="527">
                <a:solidFill>
                  <a:srgbClr val="2E2E2E"/>
                </a:solidFill>
                <a:latin typeface="Montserrat Classic Bold"/>
              </a:rPr>
              <a:t>USER_UPDATE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892492"/>
            <a:ext cx="781565" cy="804982"/>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19482" y="2573228"/>
            <a:ext cx="15442014" cy="7147964"/>
          </a:xfrm>
          <a:prstGeom prst="rect">
            <a:avLst/>
          </a:prstGeom>
        </p:spPr>
      </p:pic>
      <p:sp>
        <p:nvSpPr>
          <p:cNvPr name="TextBox 4" id="4"/>
          <p:cNvSpPr txBox="true"/>
          <p:nvPr/>
        </p:nvSpPr>
        <p:spPr>
          <a:xfrm rot="0">
            <a:off x="2057775" y="962025"/>
            <a:ext cx="7898972" cy="735450"/>
          </a:xfrm>
          <a:prstGeom prst="rect">
            <a:avLst/>
          </a:prstGeom>
        </p:spPr>
        <p:txBody>
          <a:bodyPr anchor="t" rtlCol="false" tIns="0" lIns="0" bIns="0" rIns="0">
            <a:spAutoFit/>
          </a:bodyPr>
          <a:lstStyle/>
          <a:p>
            <a:pPr>
              <a:lnSpc>
                <a:spcPts val="5930"/>
              </a:lnSpc>
            </a:pPr>
            <a:r>
              <a:rPr lang="en-US" sz="4392" spc="527">
                <a:solidFill>
                  <a:srgbClr val="2E2E2E"/>
                </a:solidFill>
                <a:latin typeface="Montserrat Classic"/>
              </a:rPr>
              <a:t>TABLE </a:t>
            </a:r>
            <a:r>
              <a:rPr lang="en-US" sz="4392" spc="527">
                <a:solidFill>
                  <a:srgbClr val="2E2E2E"/>
                </a:solidFill>
                <a:latin typeface="Montserrat Classic Bold"/>
              </a:rPr>
              <a:t>FEATURES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4454018"/>
            <a:ext cx="7734114" cy="1395128"/>
          </a:xfrm>
          <a:prstGeom prst="rect">
            <a:avLst/>
          </a:prstGeom>
        </p:spPr>
        <p:txBody>
          <a:bodyPr anchor="t" rtlCol="false" tIns="0" lIns="0" bIns="0" rIns="0">
            <a:spAutoFit/>
          </a:bodyPr>
          <a:lstStyle/>
          <a:p>
            <a:pPr>
              <a:lnSpc>
                <a:spcPts val="10958"/>
              </a:lnSpc>
            </a:pPr>
            <a:r>
              <a:rPr lang="en-US" sz="9366">
                <a:solidFill>
                  <a:srgbClr val="000000"/>
                </a:solidFill>
                <a:latin typeface="Open Sauce SemiBold"/>
              </a:rPr>
              <a:t>QUERIES</a:t>
            </a:r>
          </a:p>
        </p:txBody>
      </p:sp>
      <p:grpSp>
        <p:nvGrpSpPr>
          <p:cNvPr name="Group 3" id="3"/>
          <p:cNvGrpSpPr/>
          <p:nvPr/>
        </p:nvGrpSpPr>
        <p:grpSpPr>
          <a:xfrm rot="0">
            <a:off x="5931061" y="-1482237"/>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1650" y="1016820"/>
            <a:ext cx="7871237" cy="912929"/>
            <a:chOff x="0" y="0"/>
            <a:chExt cx="10494982" cy="1217238"/>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1181827" cy="1217238"/>
            </a:xfrm>
            <a:prstGeom prst="rect">
              <a:avLst/>
            </a:prstGeom>
          </p:spPr>
        </p:pic>
        <p:sp>
          <p:nvSpPr>
            <p:cNvPr name="TextBox 4" id="4"/>
            <p:cNvSpPr txBox="true"/>
            <p:nvPr/>
          </p:nvSpPr>
          <p:spPr>
            <a:xfrm rot="0">
              <a:off x="1569183" y="243968"/>
              <a:ext cx="8925799" cy="717889"/>
            </a:xfrm>
            <a:prstGeom prst="rect">
              <a:avLst/>
            </a:prstGeom>
          </p:spPr>
          <p:txBody>
            <a:bodyPr anchor="t" rtlCol="false" tIns="0" lIns="0" bIns="0" rIns="0">
              <a:spAutoFit/>
            </a:bodyPr>
            <a:lstStyle/>
            <a:p>
              <a:pPr>
                <a:lnSpc>
                  <a:spcPts val="4475"/>
                </a:lnSpc>
              </a:pPr>
              <a:r>
                <a:rPr lang="en-US" sz="3315" spc="397">
                  <a:solidFill>
                    <a:srgbClr val="2E2E2E"/>
                  </a:solidFill>
                  <a:latin typeface="Montserrat Classic"/>
                </a:rPr>
                <a:t>ASSUMPTIONS</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6" id="6"/>
          <p:cNvSpPr txBox="true"/>
          <p:nvPr/>
        </p:nvSpPr>
        <p:spPr>
          <a:xfrm rot="0">
            <a:off x="318886" y="2939653"/>
            <a:ext cx="17568750" cy="5009034"/>
          </a:xfrm>
          <a:prstGeom prst="rect">
            <a:avLst/>
          </a:prstGeom>
        </p:spPr>
        <p:txBody>
          <a:bodyPr anchor="t" rtlCol="false" tIns="0" lIns="0" bIns="0" rIns="0">
            <a:spAutoFit/>
          </a:bodyPr>
          <a:lstStyle/>
          <a:p>
            <a:pPr marL="684459" indent="-342229" lvl="1">
              <a:lnSpc>
                <a:spcPts val="4438"/>
              </a:lnSpc>
              <a:buFont typeface="Arial"/>
              <a:buChar char="•"/>
            </a:pPr>
            <a:r>
              <a:rPr lang="en-US" sz="3170">
                <a:solidFill>
                  <a:srgbClr val="2E2E2E"/>
                </a:solidFill>
                <a:latin typeface="Canva Sans 1"/>
              </a:rPr>
              <a:t>One developer can develop any number of games but one game can be developed by only one developer.</a:t>
            </a:r>
          </a:p>
          <a:p>
            <a:pPr marL="684459" indent="-342229" lvl="1">
              <a:lnSpc>
                <a:spcPts val="4438"/>
              </a:lnSpc>
              <a:buFont typeface="Arial"/>
              <a:buChar char="•"/>
            </a:pPr>
            <a:r>
              <a:rPr lang="en-US" sz="3170">
                <a:solidFill>
                  <a:srgbClr val="2E2E2E"/>
                </a:solidFill>
                <a:latin typeface="Canva Sans 1"/>
              </a:rPr>
              <a:t>One publisher can develop any number of books but one book can be published by only one publisher.</a:t>
            </a:r>
          </a:p>
          <a:p>
            <a:pPr marL="684459" indent="-342229" lvl="1">
              <a:lnSpc>
                <a:spcPts val="4438"/>
              </a:lnSpc>
              <a:buFont typeface="Arial"/>
              <a:buChar char="•"/>
            </a:pPr>
            <a:r>
              <a:rPr lang="en-US" sz="3170">
                <a:solidFill>
                  <a:srgbClr val="2E2E2E"/>
                </a:solidFill>
                <a:latin typeface="Canva Sans 1"/>
              </a:rPr>
              <a:t>Rating_id can be same for different applications but different for one particular application .</a:t>
            </a:r>
          </a:p>
          <a:p>
            <a:pPr marL="684459" indent="-342229" lvl="1">
              <a:lnSpc>
                <a:spcPts val="4438"/>
              </a:lnSpc>
              <a:buFont typeface="Arial"/>
              <a:buChar char="•"/>
            </a:pPr>
            <a:r>
              <a:rPr lang="en-US" sz="3170">
                <a:solidFill>
                  <a:srgbClr val="2E2E2E"/>
                </a:solidFill>
                <a:latin typeface="Canva Sans 1"/>
              </a:rPr>
              <a:t>An app can have multiple updates and subscriptions but user can buy one or more  subscriptions among them.</a:t>
            </a:r>
          </a:p>
          <a:p>
            <a:pPr marL="684459" indent="-342229" lvl="1">
              <a:lnSpc>
                <a:spcPts val="4438"/>
              </a:lnSpc>
              <a:buFont typeface="Arial"/>
              <a:buChar char="•"/>
            </a:pPr>
            <a:r>
              <a:rPr lang="en-US" sz="3170">
                <a:solidFill>
                  <a:srgbClr val="2E2E2E"/>
                </a:solidFill>
                <a:latin typeface="Canva Sans 1"/>
              </a:rPr>
              <a:t>Any  developer and publisher  can have multiple email id </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16820"/>
            <a:ext cx="504431" cy="51954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4" id="4"/>
          <p:cNvSpPr txBox="true"/>
          <p:nvPr/>
        </p:nvSpPr>
        <p:spPr>
          <a:xfrm rot="0">
            <a:off x="1832797" y="785450"/>
            <a:ext cx="2756641" cy="88703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1"/>
              </a:rPr>
              <a:t>QUERY 1</a:t>
            </a:r>
          </a:p>
        </p:txBody>
      </p:sp>
      <p:sp>
        <p:nvSpPr>
          <p:cNvPr name="TextBox 5" id="5"/>
          <p:cNvSpPr txBox="true"/>
          <p:nvPr/>
        </p:nvSpPr>
        <p:spPr>
          <a:xfrm rot="0">
            <a:off x="424994" y="1823467"/>
            <a:ext cx="17863006" cy="7088050"/>
          </a:xfrm>
          <a:prstGeom prst="rect">
            <a:avLst/>
          </a:prstGeom>
        </p:spPr>
        <p:txBody>
          <a:bodyPr anchor="t" rtlCol="false" tIns="0" lIns="0" bIns="0" rIns="0">
            <a:spAutoFit/>
          </a:bodyPr>
          <a:lstStyle/>
          <a:p>
            <a:pPr>
              <a:lnSpc>
                <a:spcPts val="6267"/>
              </a:lnSpc>
            </a:pPr>
            <a:r>
              <a:rPr lang="en-US" sz="4043">
                <a:solidFill>
                  <a:srgbClr val="000000"/>
                </a:solidFill>
                <a:latin typeface="Canva Sans 1"/>
              </a:rPr>
              <a:t>Display the book name, author name,</a:t>
            </a:r>
          </a:p>
          <a:p>
            <a:pPr>
              <a:lnSpc>
                <a:spcPts val="6267"/>
              </a:lnSpc>
            </a:pPr>
            <a:r>
              <a:rPr lang="en-US" sz="4043">
                <a:solidFill>
                  <a:srgbClr val="000000"/>
                </a:solidFill>
                <a:latin typeface="Canva Sans 1"/>
              </a:rPr>
              <a:t>No of pages which are of ‘audio-book’ format.</a:t>
            </a:r>
          </a:p>
          <a:p>
            <a:pPr>
              <a:lnSpc>
                <a:spcPts val="6267"/>
              </a:lnSpc>
            </a:pPr>
            <a:r>
              <a:rPr lang="en-US" sz="4043">
                <a:solidFill>
                  <a:srgbClr val="000000"/>
                </a:solidFill>
                <a:latin typeface="Canva Sans 1 Bold"/>
              </a:rPr>
              <a:t>Code:</a:t>
            </a:r>
          </a:p>
          <a:p>
            <a:pPr>
              <a:lnSpc>
                <a:spcPts val="6267"/>
              </a:lnSpc>
            </a:pPr>
            <a:r>
              <a:rPr lang="en-US" sz="4043">
                <a:solidFill>
                  <a:srgbClr val="000000"/>
                </a:solidFill>
                <a:latin typeface="Canva Sans 1"/>
              </a:rPr>
              <a:t>select app_name as book_name,author_name,no_of_pages from application,</a:t>
            </a:r>
          </a:p>
          <a:p>
            <a:pPr>
              <a:lnSpc>
                <a:spcPts val="6389"/>
              </a:lnSpc>
            </a:pPr>
            <a:r>
              <a:rPr lang="en-US" sz="4043">
                <a:solidFill>
                  <a:srgbClr val="000000"/>
                </a:solidFill>
                <a:latin typeface="Canva Sans 1"/>
              </a:rPr>
              <a:t>(select app_id,author_name,no_of_pages from books where genre_id in</a:t>
            </a:r>
          </a:p>
          <a:p>
            <a:pPr>
              <a:lnSpc>
                <a:spcPts val="6389"/>
              </a:lnSpc>
            </a:pPr>
            <a:r>
              <a:rPr lang="en-US" sz="4043">
                <a:solidFill>
                  <a:srgbClr val="000000"/>
                </a:solidFill>
                <a:latin typeface="Canva Sans 1"/>
              </a:rPr>
              <a:t>(select genre_id from genre where type='Audio-book'))t </a:t>
            </a:r>
          </a:p>
          <a:p>
            <a:pPr>
              <a:lnSpc>
                <a:spcPts val="6389"/>
              </a:lnSpc>
            </a:pPr>
            <a:r>
              <a:rPr lang="en-US" sz="4043">
                <a:solidFill>
                  <a:srgbClr val="000000"/>
                </a:solidFill>
                <a:latin typeface="Canva Sans 1"/>
              </a:rPr>
              <a:t>where application.app_id=t.app_id;</a:t>
            </a:r>
          </a:p>
          <a:p>
            <a:pPr>
              <a:lnSpc>
                <a:spcPts val="5661"/>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91994" y="3812739"/>
            <a:ext cx="12382484" cy="2404863"/>
          </a:xfrm>
          <a:prstGeom prst="rect">
            <a:avLst/>
          </a:prstGeom>
        </p:spPr>
      </p:pic>
      <p:sp>
        <p:nvSpPr>
          <p:cNvPr name="TextBox 3" id="3"/>
          <p:cNvSpPr txBox="true"/>
          <p:nvPr/>
        </p:nvSpPr>
        <p:spPr>
          <a:xfrm rot="0">
            <a:off x="2291994" y="1324860"/>
            <a:ext cx="4822425" cy="1566466"/>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1 Bold"/>
              </a:rPr>
              <a:t>OUTPUT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16820"/>
            <a:ext cx="504431" cy="51954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4" id="4"/>
          <p:cNvSpPr txBox="true"/>
          <p:nvPr/>
        </p:nvSpPr>
        <p:spPr>
          <a:xfrm rot="0">
            <a:off x="1827336" y="785450"/>
            <a:ext cx="2767563" cy="88703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1"/>
              </a:rPr>
              <a:t>QUERY 2</a:t>
            </a:r>
          </a:p>
        </p:txBody>
      </p:sp>
      <p:sp>
        <p:nvSpPr>
          <p:cNvPr name="TextBox 5" id="5"/>
          <p:cNvSpPr txBox="true"/>
          <p:nvPr/>
        </p:nvSpPr>
        <p:spPr>
          <a:xfrm rot="0">
            <a:off x="424994" y="1823467"/>
            <a:ext cx="17863006" cy="6259336"/>
          </a:xfrm>
          <a:prstGeom prst="rect">
            <a:avLst/>
          </a:prstGeom>
        </p:spPr>
        <p:txBody>
          <a:bodyPr anchor="t" rtlCol="false" tIns="0" lIns="0" bIns="0" rIns="0">
            <a:spAutoFit/>
          </a:bodyPr>
          <a:lstStyle/>
          <a:p>
            <a:pPr>
              <a:lnSpc>
                <a:spcPts val="6267"/>
              </a:lnSpc>
            </a:pPr>
            <a:r>
              <a:rPr lang="en-US" sz="4043">
                <a:solidFill>
                  <a:srgbClr val="000000"/>
                </a:solidFill>
                <a:latin typeface="Canva Sans 1"/>
              </a:rPr>
              <a:t>Display all the users and their downloaded apps.</a:t>
            </a:r>
          </a:p>
          <a:p>
            <a:pPr>
              <a:lnSpc>
                <a:spcPts val="6267"/>
              </a:lnSpc>
            </a:pPr>
            <a:r>
              <a:rPr lang="en-US" sz="4043">
                <a:solidFill>
                  <a:srgbClr val="000000"/>
                </a:solidFill>
                <a:latin typeface="Canva Sans 1 Bold"/>
              </a:rPr>
              <a:t>CODE:</a:t>
            </a:r>
          </a:p>
          <a:p>
            <a:pPr>
              <a:lnSpc>
                <a:spcPts val="6267"/>
              </a:lnSpc>
            </a:pPr>
            <a:r>
              <a:rPr lang="en-US" sz="4043">
                <a:solidFill>
                  <a:srgbClr val="000000"/>
                </a:solidFill>
                <a:latin typeface="Canva Sans 1"/>
              </a:rPr>
              <a:t>select user_name,app_name as downloaded_apps from application,</a:t>
            </a:r>
          </a:p>
          <a:p>
            <a:pPr>
              <a:lnSpc>
                <a:spcPts val="6267"/>
              </a:lnSpc>
            </a:pPr>
            <a:r>
              <a:rPr lang="en-US" sz="4043">
                <a:solidFill>
                  <a:srgbClr val="000000"/>
                </a:solidFill>
                <a:latin typeface="Canva Sans 1"/>
              </a:rPr>
              <a:t>(select user_name,app_id from user_table,downloads where user_table.email_id=downloads.email_id)t</a:t>
            </a:r>
          </a:p>
          <a:p>
            <a:pPr>
              <a:lnSpc>
                <a:spcPts val="6267"/>
              </a:lnSpc>
            </a:pPr>
            <a:r>
              <a:rPr lang="en-US" sz="4043">
                <a:solidFill>
                  <a:srgbClr val="000000"/>
                </a:solidFill>
                <a:latin typeface="Canva Sans 1"/>
              </a:rPr>
              <a:t>where t.app_id=application.app_id;</a:t>
            </a:r>
          </a:p>
          <a:p>
            <a:pPr>
              <a:lnSpc>
                <a:spcPts val="6389"/>
              </a:lnSpc>
            </a:pPr>
          </a:p>
          <a:p>
            <a:pPr>
              <a:lnSpc>
                <a:spcPts val="5661"/>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91994" y="2891326"/>
            <a:ext cx="8505245" cy="6619467"/>
          </a:xfrm>
          <a:prstGeom prst="rect">
            <a:avLst/>
          </a:prstGeom>
        </p:spPr>
      </p:pic>
      <p:sp>
        <p:nvSpPr>
          <p:cNvPr name="TextBox 3" id="3"/>
          <p:cNvSpPr txBox="true"/>
          <p:nvPr/>
        </p:nvSpPr>
        <p:spPr>
          <a:xfrm rot="0">
            <a:off x="2291994" y="1324860"/>
            <a:ext cx="4822425" cy="1566466"/>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1 Bold"/>
              </a:rPr>
              <a:t>OUTPUT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016820"/>
            <a:ext cx="504431" cy="519545"/>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4" id="4"/>
          <p:cNvSpPr txBox="true"/>
          <p:nvPr/>
        </p:nvSpPr>
        <p:spPr>
          <a:xfrm rot="0">
            <a:off x="1817004" y="785450"/>
            <a:ext cx="2788227" cy="88703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Canva Sans 1"/>
              </a:rPr>
              <a:t>QUERY 3</a:t>
            </a:r>
          </a:p>
        </p:txBody>
      </p:sp>
      <p:sp>
        <p:nvSpPr>
          <p:cNvPr name="TextBox 5" id="5"/>
          <p:cNvSpPr txBox="true"/>
          <p:nvPr/>
        </p:nvSpPr>
        <p:spPr>
          <a:xfrm rot="0">
            <a:off x="424994" y="1832992"/>
            <a:ext cx="17863006" cy="6578964"/>
          </a:xfrm>
          <a:prstGeom prst="rect">
            <a:avLst/>
          </a:prstGeom>
        </p:spPr>
        <p:txBody>
          <a:bodyPr anchor="t" rtlCol="false" tIns="0" lIns="0" bIns="0" rIns="0">
            <a:spAutoFit/>
          </a:bodyPr>
          <a:lstStyle/>
          <a:p>
            <a:pPr>
              <a:lnSpc>
                <a:spcPts val="5732"/>
              </a:lnSpc>
            </a:pPr>
            <a:r>
              <a:rPr lang="en-US" sz="3698">
                <a:solidFill>
                  <a:srgbClr val="000000"/>
                </a:solidFill>
                <a:latin typeface="Canva Sans 1"/>
              </a:rPr>
              <a:t>Display the details of app(id,name,rating_value,developer) which have received atleast one 5 rating.</a:t>
            </a:r>
          </a:p>
          <a:p>
            <a:pPr>
              <a:lnSpc>
                <a:spcPts val="5732"/>
              </a:lnSpc>
            </a:pPr>
          </a:p>
          <a:p>
            <a:pPr>
              <a:lnSpc>
                <a:spcPts val="5880"/>
              </a:lnSpc>
            </a:pPr>
            <a:r>
              <a:rPr lang="en-US" sz="3698">
                <a:solidFill>
                  <a:srgbClr val="000000"/>
                </a:solidFill>
                <a:latin typeface="Canva Sans 1 Bold"/>
              </a:rPr>
              <a:t>CODE:</a:t>
            </a:r>
          </a:p>
          <a:p>
            <a:pPr>
              <a:lnSpc>
                <a:spcPts val="5880"/>
              </a:lnSpc>
            </a:pPr>
            <a:r>
              <a:rPr lang="en-US" sz="3698" spc="59">
                <a:solidFill>
                  <a:srgbClr val="000000"/>
                </a:solidFill>
                <a:latin typeface="Canva Sans 1"/>
              </a:rPr>
              <a:t>select f.app_id,f.app_name,developer.developer_id,developer_name from developer, (select application.app_id,app_name,developer_id from application, (select distinct app_id from rating_reviews where rating_value = 5)t where t.app_id=application.app_id)f where f.developer_id=developer.developer_id;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007945" y="4100239"/>
            <a:ext cx="10595684" cy="2152248"/>
          </a:xfrm>
          <a:prstGeom prst="rect">
            <a:avLst/>
          </a:prstGeom>
        </p:spPr>
      </p:pic>
      <p:sp>
        <p:nvSpPr>
          <p:cNvPr name="TextBox 3" id="3"/>
          <p:cNvSpPr txBox="true"/>
          <p:nvPr/>
        </p:nvSpPr>
        <p:spPr>
          <a:xfrm rot="0">
            <a:off x="2291994" y="1324860"/>
            <a:ext cx="4822425" cy="1566466"/>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1 Bold"/>
              </a:rPr>
              <a:t>OUTPUT</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73334" y="2697545"/>
            <a:ext cx="16956083" cy="17464130"/>
          </a:xfrm>
          <a:prstGeom prst="rect">
            <a:avLst/>
          </a:prstGeom>
        </p:spPr>
      </p:pic>
      <p:sp>
        <p:nvSpPr>
          <p:cNvPr name="TextBox 3" id="3"/>
          <p:cNvSpPr txBox="true"/>
          <p:nvPr/>
        </p:nvSpPr>
        <p:spPr>
          <a:xfrm rot="0">
            <a:off x="9468212" y="4820141"/>
            <a:ext cx="7791088" cy="1496813"/>
          </a:xfrm>
          <a:prstGeom prst="rect">
            <a:avLst/>
          </a:prstGeom>
        </p:spPr>
        <p:txBody>
          <a:bodyPr anchor="t" rtlCol="false" tIns="0" lIns="0" bIns="0" rIns="0">
            <a:spAutoFit/>
          </a:bodyPr>
          <a:lstStyle/>
          <a:p>
            <a:pPr algn="r">
              <a:lnSpc>
                <a:spcPts val="11741"/>
              </a:lnSpc>
            </a:pPr>
            <a:r>
              <a:rPr lang="en-US" sz="10035">
                <a:solidFill>
                  <a:srgbClr val="000000"/>
                </a:solidFill>
                <a:latin typeface="Open Sauce SemiBold"/>
              </a:rPr>
              <a:t>Thank You</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799744" y="-1082194"/>
            <a:ext cx="12095778" cy="59234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5400000">
            <a:off x="-5317547" y="-606498"/>
            <a:ext cx="12095778" cy="5923443"/>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14899" y="0"/>
            <a:ext cx="14058202" cy="10287000"/>
          </a:xfrm>
          <a:prstGeom prst="rect">
            <a:avLst/>
          </a:prstGeom>
        </p:spPr>
      </p:pic>
      <p:sp>
        <p:nvSpPr>
          <p:cNvPr name="TextBox 3" id="3"/>
          <p:cNvSpPr txBox="true"/>
          <p:nvPr/>
        </p:nvSpPr>
        <p:spPr>
          <a:xfrm rot="-5400000">
            <a:off x="-4312554" y="4360267"/>
            <a:ext cx="9848673" cy="1566466"/>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1 Bold"/>
              </a:rPr>
              <a:t>E-R  DIAGRAM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19863" y="44968"/>
            <a:ext cx="14868137" cy="10197064"/>
          </a:xfrm>
          <a:prstGeom prst="rect">
            <a:avLst/>
          </a:prstGeom>
        </p:spPr>
      </p:pic>
      <p:sp>
        <p:nvSpPr>
          <p:cNvPr name="TextBox 3" id="3"/>
          <p:cNvSpPr txBox="true"/>
          <p:nvPr/>
        </p:nvSpPr>
        <p:spPr>
          <a:xfrm rot="-5400000">
            <a:off x="-3839786" y="4458634"/>
            <a:ext cx="10172819" cy="1255549"/>
          </a:xfrm>
          <a:prstGeom prst="rect">
            <a:avLst/>
          </a:prstGeom>
        </p:spPr>
        <p:txBody>
          <a:bodyPr anchor="t" rtlCol="false" tIns="0" lIns="0" bIns="0" rIns="0">
            <a:spAutoFit/>
          </a:bodyPr>
          <a:lstStyle/>
          <a:p>
            <a:pPr algn="ctr">
              <a:lnSpc>
                <a:spcPts val="10310"/>
              </a:lnSpc>
              <a:spcBef>
                <a:spcPct val="0"/>
              </a:spcBef>
            </a:pPr>
            <a:r>
              <a:rPr lang="en-US" sz="7364">
                <a:solidFill>
                  <a:srgbClr val="000000"/>
                </a:solidFill>
                <a:latin typeface="Canva Sans 1 Bold"/>
              </a:rPr>
              <a:t>RELATIONAL SCHEMA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0816" y="4043262"/>
            <a:ext cx="9794772" cy="1329473"/>
          </a:xfrm>
          <a:prstGeom prst="rect">
            <a:avLst/>
          </a:prstGeom>
        </p:spPr>
        <p:txBody>
          <a:bodyPr anchor="t" rtlCol="false" tIns="0" lIns="0" bIns="0" rIns="0">
            <a:spAutoFit/>
          </a:bodyPr>
          <a:lstStyle/>
          <a:p>
            <a:pPr>
              <a:lnSpc>
                <a:spcPts val="10469"/>
              </a:lnSpc>
            </a:pPr>
            <a:r>
              <a:rPr lang="en-US" sz="8948">
                <a:solidFill>
                  <a:srgbClr val="000000"/>
                </a:solidFill>
                <a:latin typeface="Open Sauce SemiBold"/>
              </a:rPr>
              <a:t>NORMALISATION</a:t>
            </a:r>
          </a:p>
        </p:txBody>
      </p:sp>
      <p:grpSp>
        <p:nvGrpSpPr>
          <p:cNvPr name="Group 3" id="3"/>
          <p:cNvGrpSpPr/>
          <p:nvPr/>
        </p:nvGrpSpPr>
        <p:grpSpPr>
          <a:xfrm rot="0">
            <a:off x="5931061" y="-1482237"/>
            <a:ext cx="16115203" cy="20407954"/>
            <a:chOff x="0" y="0"/>
            <a:chExt cx="21486938" cy="2721060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6412" y="5240963"/>
              <a:ext cx="21330526" cy="21969643"/>
            </a:xfrm>
            <a:prstGeom prst="rect">
              <a:avLst/>
            </a:prstGeom>
          </p:spPr>
        </p:pic>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52453" r="0" b="0"/>
            <a:stretch>
              <a:fillRect/>
            </a:stretch>
          </p:blipFill>
          <p:spPr>
            <a:xfrm flipH="false" flipV="false" rot="0">
              <a:off x="0" y="0"/>
              <a:ext cx="15216327" cy="7451612"/>
            </a:xfrm>
            <a:prstGeom prst="rect">
              <a:avLst/>
            </a:prstGeom>
          </p:spPr>
        </p:pic>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91226" y="5143500"/>
            <a:ext cx="8978051" cy="2366941"/>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34621" y="2598117"/>
            <a:ext cx="8556604" cy="2255832"/>
          </a:xfrm>
          <a:prstGeom prst="rect">
            <a:avLst/>
          </a:prstGeom>
        </p:spPr>
      </p:pic>
      <p:sp>
        <p:nvSpPr>
          <p:cNvPr name="TextBox 4" id="4"/>
          <p:cNvSpPr txBox="true"/>
          <p:nvPr/>
        </p:nvSpPr>
        <p:spPr>
          <a:xfrm rot="0">
            <a:off x="590347" y="244733"/>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5" id="5"/>
          <p:cNvSpPr txBox="true"/>
          <p:nvPr/>
        </p:nvSpPr>
        <p:spPr>
          <a:xfrm rot="0">
            <a:off x="11161717" y="2113039"/>
            <a:ext cx="4220408" cy="537591"/>
          </a:xfrm>
          <a:prstGeom prst="rect">
            <a:avLst/>
          </a:prstGeom>
        </p:spPr>
        <p:txBody>
          <a:bodyPr anchor="t" rtlCol="false" tIns="0" lIns="0" bIns="0" rIns="0">
            <a:spAutoFit/>
          </a:bodyPr>
          <a:lstStyle/>
          <a:p>
            <a:pPr>
              <a:lnSpc>
                <a:spcPts val="4212"/>
              </a:lnSpc>
            </a:pPr>
            <a:r>
              <a:rPr lang="en-US" sz="3600">
                <a:solidFill>
                  <a:srgbClr val="FFFFFF"/>
                </a:solidFill>
                <a:latin typeface="Open Sauce SemiBold"/>
              </a:rPr>
              <a:t>Creative Idea</a:t>
            </a:r>
          </a:p>
        </p:txBody>
      </p:sp>
      <p:sp>
        <p:nvSpPr>
          <p:cNvPr name="TextBox 6" id="6"/>
          <p:cNvSpPr txBox="true"/>
          <p:nvPr/>
        </p:nvSpPr>
        <p:spPr>
          <a:xfrm rot="0">
            <a:off x="368219" y="1678002"/>
            <a:ext cx="8556604" cy="920115"/>
          </a:xfrm>
          <a:prstGeom prst="rect">
            <a:avLst/>
          </a:prstGeom>
        </p:spPr>
        <p:txBody>
          <a:bodyPr anchor="t" rtlCol="false" tIns="0" lIns="0" bIns="0" rIns="0">
            <a:spAutoFit/>
          </a:bodyPr>
          <a:lstStyle/>
          <a:p>
            <a:pPr algn="ctr">
              <a:lnSpc>
                <a:spcPts val="7559"/>
              </a:lnSpc>
            </a:pPr>
            <a:r>
              <a:rPr lang="en-US" sz="5399">
                <a:solidFill>
                  <a:srgbClr val="000000"/>
                </a:solidFill>
                <a:latin typeface="Canva Sans 2 Bold"/>
              </a:rPr>
              <a:t>1 NF</a:t>
            </a:r>
          </a:p>
        </p:txBody>
      </p:sp>
      <p:sp>
        <p:nvSpPr>
          <p:cNvPr name="TextBox 7" id="7"/>
          <p:cNvSpPr txBox="true"/>
          <p:nvPr/>
        </p:nvSpPr>
        <p:spPr>
          <a:xfrm rot="0">
            <a:off x="9144000" y="4256464"/>
            <a:ext cx="8556604"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2 NF</a:t>
            </a:r>
          </a:p>
        </p:txBody>
      </p:sp>
      <p:sp>
        <p:nvSpPr>
          <p:cNvPr name="TextBox 8" id="8"/>
          <p:cNvSpPr txBox="true"/>
          <p:nvPr/>
        </p:nvSpPr>
        <p:spPr>
          <a:xfrm rot="0">
            <a:off x="1258186" y="2916381"/>
            <a:ext cx="6348025" cy="1349363"/>
          </a:xfrm>
          <a:prstGeom prst="rect">
            <a:avLst/>
          </a:prstGeom>
        </p:spPr>
        <p:txBody>
          <a:bodyPr anchor="t" rtlCol="false" tIns="0" lIns="0" bIns="0" rIns="0">
            <a:spAutoFit/>
          </a:bodyPr>
          <a:lstStyle/>
          <a:p>
            <a:pPr algn="ctr">
              <a:lnSpc>
                <a:spcPts val="5400"/>
              </a:lnSpc>
              <a:spcBef>
                <a:spcPct val="0"/>
              </a:spcBef>
            </a:pPr>
            <a:r>
              <a:rPr lang="en-US" sz="3857">
                <a:solidFill>
                  <a:srgbClr val="FDFDFD"/>
                </a:solidFill>
                <a:latin typeface="Canva Sans 1 Bold"/>
              </a:rPr>
              <a:t>A relation is in 1NF if it contains an atomic value.</a:t>
            </a:r>
          </a:p>
        </p:txBody>
      </p:sp>
      <p:sp>
        <p:nvSpPr>
          <p:cNvPr name="TextBox 9" id="9"/>
          <p:cNvSpPr txBox="true"/>
          <p:nvPr/>
        </p:nvSpPr>
        <p:spPr>
          <a:xfrm rot="0">
            <a:off x="9351629" y="5458684"/>
            <a:ext cx="8257245" cy="1679423"/>
          </a:xfrm>
          <a:prstGeom prst="rect">
            <a:avLst/>
          </a:prstGeom>
        </p:spPr>
        <p:txBody>
          <a:bodyPr anchor="t" rtlCol="false" tIns="0" lIns="0" bIns="0" rIns="0">
            <a:spAutoFit/>
          </a:bodyPr>
          <a:lstStyle/>
          <a:p>
            <a:pPr algn="ctr">
              <a:lnSpc>
                <a:spcPts val="4473"/>
              </a:lnSpc>
            </a:pPr>
            <a:r>
              <a:rPr lang="en-US" sz="3195">
                <a:solidFill>
                  <a:srgbClr val="FDFDFD"/>
                </a:solidFill>
                <a:latin typeface="Canva Sans 1 Bold"/>
              </a:rPr>
              <a:t>1NF and</a:t>
            </a:r>
          </a:p>
          <a:p>
            <a:pPr algn="ctr">
              <a:lnSpc>
                <a:spcPts val="4473"/>
              </a:lnSpc>
              <a:spcBef>
                <a:spcPct val="0"/>
              </a:spcBef>
            </a:pPr>
            <a:r>
              <a:rPr lang="en-US" sz="3195">
                <a:solidFill>
                  <a:srgbClr val="FDFDFD"/>
                </a:solidFill>
                <a:latin typeface="Canva Sans 1 Bold"/>
              </a:rPr>
              <a:t>all non-key attributes are fully functional dependent on the primary key.</a:t>
            </a:r>
          </a:p>
        </p:txBody>
      </p:sp>
      <p:sp>
        <p:nvSpPr>
          <p:cNvPr name="TextBox 10" id="10"/>
          <p:cNvSpPr txBox="true"/>
          <p:nvPr/>
        </p:nvSpPr>
        <p:spPr>
          <a:xfrm rot="0">
            <a:off x="590347" y="7742365"/>
            <a:ext cx="8112349" cy="1083099"/>
          </a:xfrm>
          <a:prstGeom prst="rect">
            <a:avLst/>
          </a:prstGeom>
        </p:spPr>
        <p:txBody>
          <a:bodyPr anchor="t" rtlCol="false" tIns="0" lIns="0" bIns="0" rIns="0">
            <a:spAutoFit/>
          </a:bodyPr>
          <a:lstStyle/>
          <a:p>
            <a:pPr algn="ctr">
              <a:lnSpc>
                <a:spcPts val="4352"/>
              </a:lnSpc>
              <a:spcBef>
                <a:spcPct val="0"/>
              </a:spcBef>
            </a:pPr>
            <a:r>
              <a:rPr lang="en-US" sz="3108">
                <a:solidFill>
                  <a:srgbClr val="FDFDFD"/>
                </a:solidFill>
                <a:latin typeface="Canva Sans 1 Bold"/>
              </a:rPr>
              <a:t>2NF all non-key attributes are fully functional dependent on the primary key.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702696" y="7265033"/>
            <a:ext cx="8556604" cy="2255832"/>
          </a:xfrm>
          <a:prstGeom prst="rect">
            <a:avLst/>
          </a:prstGeom>
        </p:spPr>
      </p:pic>
      <p:sp>
        <p:nvSpPr>
          <p:cNvPr name="TextBox 3" id="3"/>
          <p:cNvSpPr txBox="true"/>
          <p:nvPr/>
        </p:nvSpPr>
        <p:spPr>
          <a:xfrm rot="0">
            <a:off x="590347" y="244733"/>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10837593" y="6490404"/>
            <a:ext cx="4220408" cy="537591"/>
          </a:xfrm>
          <a:prstGeom prst="rect">
            <a:avLst/>
          </a:prstGeom>
        </p:spPr>
        <p:txBody>
          <a:bodyPr anchor="t" rtlCol="false" tIns="0" lIns="0" bIns="0" rIns="0">
            <a:spAutoFit/>
          </a:bodyPr>
          <a:lstStyle/>
          <a:p>
            <a:pPr>
              <a:lnSpc>
                <a:spcPts val="4212"/>
              </a:lnSpc>
            </a:pPr>
            <a:r>
              <a:rPr lang="en-US" sz="3600">
                <a:solidFill>
                  <a:srgbClr val="FFFFFF"/>
                </a:solidFill>
                <a:latin typeface="Open Sauce SemiBold"/>
              </a:rPr>
              <a:t>Creative Idea</a:t>
            </a:r>
          </a:p>
        </p:txBody>
      </p:sp>
      <p:sp>
        <p:nvSpPr>
          <p:cNvPr name="TextBox 5" id="5"/>
          <p:cNvSpPr txBox="true"/>
          <p:nvPr/>
        </p:nvSpPr>
        <p:spPr>
          <a:xfrm rot="0">
            <a:off x="9564491" y="7768600"/>
            <a:ext cx="6167268" cy="1287349"/>
          </a:xfrm>
          <a:prstGeom prst="rect">
            <a:avLst/>
          </a:prstGeom>
        </p:spPr>
        <p:txBody>
          <a:bodyPr anchor="t" rtlCol="false" tIns="0" lIns="0" bIns="0" rIns="0">
            <a:spAutoFit/>
          </a:bodyPr>
          <a:lstStyle/>
          <a:p>
            <a:pPr>
              <a:lnSpc>
                <a:spcPts val="3377"/>
              </a:lnSpc>
            </a:pPr>
            <a:r>
              <a:rPr lang="en-US" sz="2886">
                <a:solidFill>
                  <a:srgbClr val="FFFFFF"/>
                </a:solidFill>
                <a:latin typeface="Canva Sans 2 Bold"/>
              </a:rPr>
              <a:t>A stronger definition of 3NF is known as Boyce Codd's normal form.</a:t>
            </a:r>
          </a:p>
        </p:txBody>
      </p:sp>
      <p:sp>
        <p:nvSpPr>
          <p:cNvPr name="TextBox 6" id="6"/>
          <p:cNvSpPr txBox="true"/>
          <p:nvPr/>
        </p:nvSpPr>
        <p:spPr>
          <a:xfrm rot="0">
            <a:off x="8636293" y="6368472"/>
            <a:ext cx="8556604" cy="920115"/>
          </a:xfrm>
          <a:prstGeom prst="rect">
            <a:avLst/>
          </a:prstGeom>
        </p:spPr>
        <p:txBody>
          <a:bodyPr anchor="t" rtlCol="false" tIns="0" lIns="0" bIns="0" rIns="0">
            <a:spAutoFit/>
          </a:bodyPr>
          <a:lstStyle/>
          <a:p>
            <a:pPr algn="ctr">
              <a:lnSpc>
                <a:spcPts val="7559"/>
              </a:lnSpc>
            </a:pPr>
            <a:r>
              <a:rPr lang="en-US" sz="5399">
                <a:solidFill>
                  <a:srgbClr val="000000"/>
                </a:solidFill>
                <a:latin typeface="Canva Sans 2 Bold"/>
              </a:rPr>
              <a:t>BCNF</a:t>
            </a:r>
          </a:p>
        </p:txBody>
      </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12484" y="2887668"/>
            <a:ext cx="8556604" cy="2255832"/>
          </a:xfrm>
          <a:prstGeom prst="rect">
            <a:avLst/>
          </a:prstGeom>
        </p:spPr>
      </p:pic>
      <p:sp>
        <p:nvSpPr>
          <p:cNvPr name="TextBox 8" id="8"/>
          <p:cNvSpPr txBox="true"/>
          <p:nvPr/>
        </p:nvSpPr>
        <p:spPr>
          <a:xfrm rot="0">
            <a:off x="223954" y="1919136"/>
            <a:ext cx="8556604" cy="887036"/>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1 Bold"/>
              </a:rPr>
              <a:t>3 NF</a:t>
            </a:r>
          </a:p>
        </p:txBody>
      </p:sp>
      <p:sp>
        <p:nvSpPr>
          <p:cNvPr name="TextBox 9" id="9"/>
          <p:cNvSpPr txBox="true"/>
          <p:nvPr/>
        </p:nvSpPr>
        <p:spPr>
          <a:xfrm rot="0">
            <a:off x="668210" y="3225272"/>
            <a:ext cx="8112349" cy="1083099"/>
          </a:xfrm>
          <a:prstGeom prst="rect">
            <a:avLst/>
          </a:prstGeom>
        </p:spPr>
        <p:txBody>
          <a:bodyPr anchor="t" rtlCol="false" tIns="0" lIns="0" bIns="0" rIns="0">
            <a:spAutoFit/>
          </a:bodyPr>
          <a:lstStyle/>
          <a:p>
            <a:pPr algn="ctr">
              <a:lnSpc>
                <a:spcPts val="4352"/>
              </a:lnSpc>
              <a:spcBef>
                <a:spcPct val="0"/>
              </a:spcBef>
            </a:pPr>
            <a:r>
              <a:rPr lang="en-US" sz="3108">
                <a:solidFill>
                  <a:srgbClr val="FDFDFD"/>
                </a:solidFill>
                <a:latin typeface="Canva Sans 1 Bold"/>
              </a:rPr>
              <a:t>2NF all non-key attributes are fully functional dependent on the primary key.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628320" y="7577189"/>
            <a:ext cx="5261959" cy="5419621"/>
          </a:xfrm>
          <a:prstGeom prst="rect">
            <a:avLst/>
          </a:prstGeom>
        </p:spPr>
      </p:pic>
      <p:sp>
        <p:nvSpPr>
          <p:cNvPr name="TextBox 3" id="3"/>
          <p:cNvSpPr txBox="true"/>
          <p:nvPr/>
        </p:nvSpPr>
        <p:spPr>
          <a:xfrm rot="0">
            <a:off x="771699" y="510189"/>
            <a:ext cx="8112349" cy="1065598"/>
          </a:xfrm>
          <a:prstGeom prst="rect">
            <a:avLst/>
          </a:prstGeom>
        </p:spPr>
        <p:txBody>
          <a:bodyPr anchor="t" rtlCol="false" tIns="0" lIns="0" bIns="0" rIns="0">
            <a:spAutoFit/>
          </a:bodyPr>
          <a:lstStyle/>
          <a:p>
            <a:pPr>
              <a:lnSpc>
                <a:spcPts val="8424"/>
              </a:lnSpc>
            </a:pPr>
            <a:r>
              <a:rPr lang="en-US" sz="7200">
                <a:solidFill>
                  <a:srgbClr val="000000"/>
                </a:solidFill>
                <a:latin typeface="Open Sauce SemiBold"/>
              </a:rPr>
              <a:t>NORMALISATION</a:t>
            </a:r>
          </a:p>
        </p:txBody>
      </p:sp>
      <p:sp>
        <p:nvSpPr>
          <p:cNvPr name="TextBox 4" id="4"/>
          <p:cNvSpPr txBox="true"/>
          <p:nvPr/>
        </p:nvSpPr>
        <p:spPr>
          <a:xfrm rot="0">
            <a:off x="721973" y="1423386"/>
            <a:ext cx="15195845" cy="8546108"/>
          </a:xfrm>
          <a:prstGeom prst="rect">
            <a:avLst/>
          </a:prstGeom>
        </p:spPr>
        <p:txBody>
          <a:bodyPr anchor="t" rtlCol="false" tIns="0" lIns="0" bIns="0" rIns="0">
            <a:spAutoFit/>
          </a:bodyPr>
          <a:lstStyle/>
          <a:p>
            <a:pPr>
              <a:lnSpc>
                <a:spcPts val="6210"/>
              </a:lnSpc>
            </a:pPr>
            <a:r>
              <a:rPr lang="en-US" sz="3881">
                <a:solidFill>
                  <a:srgbClr val="000000"/>
                </a:solidFill>
                <a:latin typeface="Canva Sans 1"/>
              </a:rPr>
              <a:t>Tables:-category,application,features,publisher_email,category,books,Genre,user,wish_list,features_languages,features_available_subscriptions,developer_email,updates,user_update,purchases,user_purchase,Rating_reviews,Downloads, are already in </a:t>
            </a:r>
            <a:r>
              <a:rPr lang="en-US" sz="3881">
                <a:solidFill>
                  <a:srgbClr val="1366D4"/>
                </a:solidFill>
                <a:latin typeface="Canva Sans 1 Bold Italics"/>
              </a:rPr>
              <a:t>BCNF</a:t>
            </a:r>
            <a:r>
              <a:rPr lang="en-US" sz="3881">
                <a:solidFill>
                  <a:srgbClr val="1366D4"/>
                </a:solidFill>
                <a:latin typeface="Canva Sans 1 Bold"/>
              </a:rPr>
              <a:t>  </a:t>
            </a:r>
            <a:r>
              <a:rPr lang="en-US" sz="3881">
                <a:solidFill>
                  <a:srgbClr val="000000"/>
                </a:solidFill>
                <a:latin typeface="Canva Sans 1"/>
              </a:rPr>
              <a:t>because</a:t>
            </a:r>
          </a:p>
          <a:p>
            <a:pPr marL="838069" indent="-419034" lvl="1">
              <a:lnSpc>
                <a:spcPts val="6210"/>
              </a:lnSpc>
              <a:buFont typeface="Arial"/>
              <a:buChar char="•"/>
            </a:pPr>
            <a:r>
              <a:rPr lang="en-US" sz="3881">
                <a:solidFill>
                  <a:srgbClr val="000000"/>
                </a:solidFill>
                <a:latin typeface="Canva Sans 1"/>
              </a:rPr>
              <a:t>they dont contain any multi valued attributes</a:t>
            </a:r>
          </a:p>
          <a:p>
            <a:pPr marL="838069" indent="-419034" lvl="1">
              <a:lnSpc>
                <a:spcPts val="6210"/>
              </a:lnSpc>
              <a:buFont typeface="Arial"/>
              <a:buChar char="•"/>
            </a:pPr>
            <a:r>
              <a:rPr lang="en-US" sz="3881">
                <a:solidFill>
                  <a:srgbClr val="000000"/>
                </a:solidFill>
                <a:latin typeface="Canva Sans 1"/>
              </a:rPr>
              <a:t>there are no partial dependencies</a:t>
            </a:r>
          </a:p>
          <a:p>
            <a:pPr marL="838069" indent="-419034" lvl="1">
              <a:lnSpc>
                <a:spcPts val="6210"/>
              </a:lnSpc>
              <a:buFont typeface="Arial"/>
              <a:buChar char="•"/>
            </a:pPr>
            <a:r>
              <a:rPr lang="en-US" sz="3881">
                <a:solidFill>
                  <a:srgbClr val="000000"/>
                </a:solidFill>
                <a:latin typeface="Canva Sans 1"/>
              </a:rPr>
              <a:t>no transitive dependencies</a:t>
            </a:r>
          </a:p>
          <a:p>
            <a:pPr marL="838069" indent="-419034" lvl="1">
              <a:lnSpc>
                <a:spcPts val="6210"/>
              </a:lnSpc>
              <a:buFont typeface="Arial"/>
              <a:buChar char="•"/>
            </a:pPr>
            <a:r>
              <a:rPr lang="en-US" sz="3881">
                <a:solidFill>
                  <a:srgbClr val="000000"/>
                </a:solidFill>
                <a:latin typeface="Canva Sans 1"/>
              </a:rPr>
              <a:t>every dependency has only super key determining </a:t>
            </a:r>
          </a:p>
          <a:p>
            <a:pPr>
              <a:lnSpc>
                <a:spcPts val="6210"/>
              </a:lnSpc>
            </a:pPr>
            <a:r>
              <a:rPr lang="en-US" sz="3881">
                <a:solidFill>
                  <a:srgbClr val="000000"/>
                </a:solidFill>
                <a:latin typeface="Canva Sans 1"/>
              </a:rPr>
              <a:t>       other attributes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DAFi7cQY2zg</dc:identifier>
  <dcterms:modified xsi:type="dcterms:W3CDTF">2011-08-01T06:04:30Z</dcterms:modified>
  <cp:revision>1</cp:revision>
  <dc:title>Blue Pitch Deck Business Presentation</dc:title>
</cp:coreProperties>
</file>